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60" r:id="rId1"/>
  </p:sldMasterIdLst>
  <p:notesMasterIdLst>
    <p:notesMasterId r:id="rId59"/>
  </p:notesMasterIdLst>
  <p:handoutMasterIdLst>
    <p:handoutMasterId r:id="rId60"/>
  </p:handoutMasterIdLst>
  <p:sldIdLst>
    <p:sldId id="303" r:id="rId2"/>
    <p:sldId id="378" r:id="rId3"/>
    <p:sldId id="360" r:id="rId4"/>
    <p:sldId id="354" r:id="rId5"/>
    <p:sldId id="364" r:id="rId6"/>
    <p:sldId id="365" r:id="rId7"/>
    <p:sldId id="359" r:id="rId8"/>
    <p:sldId id="408" r:id="rId9"/>
    <p:sldId id="409" r:id="rId10"/>
    <p:sldId id="410" r:id="rId11"/>
    <p:sldId id="338" r:id="rId12"/>
    <p:sldId id="411" r:id="rId13"/>
    <p:sldId id="361" r:id="rId14"/>
    <p:sldId id="357" r:id="rId15"/>
    <p:sldId id="420" r:id="rId16"/>
    <p:sldId id="373" r:id="rId17"/>
    <p:sldId id="356" r:id="rId18"/>
    <p:sldId id="416" r:id="rId19"/>
    <p:sldId id="419" r:id="rId20"/>
    <p:sldId id="355" r:id="rId21"/>
    <p:sldId id="369" r:id="rId22"/>
    <p:sldId id="370" r:id="rId23"/>
    <p:sldId id="374" r:id="rId24"/>
    <p:sldId id="375" r:id="rId25"/>
    <p:sldId id="371" r:id="rId26"/>
    <p:sldId id="417" r:id="rId27"/>
    <p:sldId id="428" r:id="rId28"/>
    <p:sldId id="340" r:id="rId29"/>
    <p:sldId id="339" r:id="rId30"/>
    <p:sldId id="337" r:id="rId31"/>
    <p:sldId id="341" r:id="rId32"/>
    <p:sldId id="342" r:id="rId33"/>
    <p:sldId id="343" r:id="rId34"/>
    <p:sldId id="344" r:id="rId35"/>
    <p:sldId id="345" r:id="rId36"/>
    <p:sldId id="346" r:id="rId37"/>
    <p:sldId id="429" r:id="rId38"/>
    <p:sldId id="422" r:id="rId39"/>
    <p:sldId id="335" r:id="rId40"/>
    <p:sldId id="425" r:id="rId41"/>
    <p:sldId id="423" r:id="rId42"/>
    <p:sldId id="421" r:id="rId43"/>
    <p:sldId id="424" r:id="rId44"/>
    <p:sldId id="366" r:id="rId45"/>
    <p:sldId id="415" r:id="rId46"/>
    <p:sldId id="430" r:id="rId47"/>
    <p:sldId id="384" r:id="rId48"/>
    <p:sldId id="431" r:id="rId49"/>
    <p:sldId id="347" r:id="rId50"/>
    <p:sldId id="432" r:id="rId51"/>
    <p:sldId id="379" r:id="rId52"/>
    <p:sldId id="380" r:id="rId53"/>
    <p:sldId id="381" r:id="rId54"/>
    <p:sldId id="382" r:id="rId55"/>
    <p:sldId id="426" r:id="rId56"/>
    <p:sldId id="383" r:id="rId57"/>
    <p:sldId id="336" r:id="rId58"/>
  </p:sldIdLst>
  <p:sldSz cx="9906000" cy="6858000" type="A4"/>
  <p:notesSz cx="7099300" cy="10234613"/>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B7F5"/>
    <a:srgbClr val="00A4EF"/>
    <a:srgbClr val="002A88"/>
    <a:srgbClr val="FF0000"/>
    <a:srgbClr val="660033"/>
    <a:srgbClr val="FFCC66"/>
    <a:srgbClr val="FFFF99"/>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34582" autoAdjust="0"/>
    <p:restoredTop sz="86437" autoAdjust="0"/>
  </p:normalViewPr>
  <p:slideViewPr>
    <p:cSldViewPr showGuides="1">
      <p:cViewPr>
        <p:scale>
          <a:sx n="75" d="100"/>
          <a:sy n="75" d="100"/>
        </p:scale>
        <p:origin x="-328" y="-400"/>
      </p:cViewPr>
      <p:guideLst>
        <p:guide orient="horz" pos="2160"/>
        <p:guide pos="3120"/>
      </p:guideLst>
    </p:cSldViewPr>
  </p:slideViewPr>
  <p:outlineViewPr>
    <p:cViewPr>
      <p:scale>
        <a:sx n="33" d="100"/>
        <a:sy n="33" d="100"/>
      </p:scale>
      <p:origin x="0" y="51840"/>
    </p:cViewPr>
  </p:outlineViewPr>
  <p:notesTextViewPr>
    <p:cViewPr>
      <p:scale>
        <a:sx n="100" d="100"/>
        <a:sy n="100" d="100"/>
      </p:scale>
      <p:origin x="0" y="0"/>
    </p:cViewPr>
  </p:notesTextViewPr>
  <p:sorterViewPr>
    <p:cViewPr>
      <p:scale>
        <a:sx n="150" d="100"/>
        <a:sy n="150" d="100"/>
      </p:scale>
      <p:origin x="0" y="29392"/>
    </p:cViewPr>
  </p:sorterViewPr>
  <p:notesViewPr>
    <p:cSldViewPr showGuides="1">
      <p:cViewPr>
        <p:scale>
          <a:sx n="66" d="100"/>
          <a:sy n="66" d="100"/>
        </p:scale>
        <p:origin x="-2672" y="-240"/>
      </p:cViewPr>
      <p:guideLst>
        <p:guide orient="horz" pos="3224"/>
        <p:guide pos="2237"/>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theme" Target="theme/theme1.xml"/><Relationship Id="rId60" Type="http://schemas.openxmlformats.org/officeDocument/2006/relationships/handoutMaster" Target="handoutMasters/handoutMaster1.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viewProps" Target="viewProps.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notesMaster" Target="notesMasters/notesMaster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presProps" Target="presProp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tableStyles" Target="tableStyles.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interSettings" Target="printerSettings/printerSettings1.bin"/><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1138" name="Rectangle 1026"/>
          <p:cNvSpPr>
            <a:spLocks noGrp="1" noChangeArrowheads="1"/>
          </p:cNvSpPr>
          <p:nvPr>
            <p:ph type="hdr" sz="quarter"/>
          </p:nvPr>
        </p:nvSpPr>
        <p:spPr bwMode="auto">
          <a:xfrm>
            <a:off x="0" y="0"/>
            <a:ext cx="3082925"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defTabSz="966788">
              <a:defRPr sz="1300"/>
            </a:lvl1pPr>
          </a:lstStyle>
          <a:p>
            <a:r>
              <a:rPr lang="en-US" smtClean="0"/>
              <a:t>Tecnologia de Bases de Dados</a:t>
            </a:r>
            <a:endParaRPr lang="en-US"/>
          </a:p>
        </p:txBody>
      </p:sp>
      <p:sp>
        <p:nvSpPr>
          <p:cNvPr id="91139" name="Rectangle 1027"/>
          <p:cNvSpPr>
            <a:spLocks noGrp="1" noChangeArrowheads="1"/>
          </p:cNvSpPr>
          <p:nvPr>
            <p:ph type="dt" sz="quarter" idx="1"/>
          </p:nvPr>
        </p:nvSpPr>
        <p:spPr bwMode="auto">
          <a:xfrm>
            <a:off x="4059238" y="0"/>
            <a:ext cx="3003550" cy="477838"/>
          </a:xfrm>
          <a:prstGeom prst="rect">
            <a:avLst/>
          </a:prstGeom>
          <a:noFill/>
          <a:ln w="12700">
            <a:noFill/>
            <a:miter lim="800000"/>
            <a:headEnd type="none" w="sm" len="sm"/>
            <a:tailEnd type="none" w="sm" len="sm"/>
          </a:ln>
          <a:effectLst/>
        </p:spPr>
        <p:txBody>
          <a:bodyPr vert="horz" wrap="square" lIns="96576" tIns="48287" rIns="96576" bIns="48287" numCol="1" anchor="t" anchorCtr="0" compatLnSpc="1">
            <a:prstTxWarp prst="textNoShape">
              <a:avLst/>
            </a:prstTxWarp>
          </a:bodyPr>
          <a:lstStyle>
            <a:lvl1pPr algn="r" defTabSz="966788">
              <a:defRPr sz="1300"/>
            </a:lvl1pPr>
          </a:lstStyle>
          <a:p>
            <a:fld id="{D3352FE8-6492-B540-9CC1-C6458A2E97AA}" type="datetime6">
              <a:rPr lang="en-US" smtClean="0"/>
              <a:pPr/>
              <a:t>March 10</a:t>
            </a:fld>
            <a:endParaRPr lang="en-US"/>
          </a:p>
        </p:txBody>
      </p:sp>
      <p:sp>
        <p:nvSpPr>
          <p:cNvPr id="91140" name="Rectangle 1028"/>
          <p:cNvSpPr>
            <a:spLocks noGrp="1" noChangeArrowheads="1"/>
          </p:cNvSpPr>
          <p:nvPr>
            <p:ph type="ftr" sz="quarter" idx="2"/>
          </p:nvPr>
        </p:nvSpPr>
        <p:spPr bwMode="auto">
          <a:xfrm>
            <a:off x="0" y="9688513"/>
            <a:ext cx="3082925"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defTabSz="966788">
              <a:defRPr sz="1300"/>
            </a:lvl1pPr>
          </a:lstStyle>
          <a:p>
            <a:r>
              <a:rPr lang="en-US" smtClean="0"/>
              <a:t>© 1998-2008 Universidade de Lisboa, Faculdade de Ciências</a:t>
            </a:r>
            <a:endParaRPr lang="en-US"/>
          </a:p>
        </p:txBody>
      </p:sp>
      <p:sp>
        <p:nvSpPr>
          <p:cNvPr id="91141" name="Rectangle 1029"/>
          <p:cNvSpPr>
            <a:spLocks noGrp="1" noChangeArrowheads="1"/>
          </p:cNvSpPr>
          <p:nvPr>
            <p:ph type="sldNum" sz="quarter" idx="3"/>
          </p:nvPr>
        </p:nvSpPr>
        <p:spPr bwMode="auto">
          <a:xfrm>
            <a:off x="4059238" y="9688513"/>
            <a:ext cx="3003550" cy="555625"/>
          </a:xfrm>
          <a:prstGeom prst="rect">
            <a:avLst/>
          </a:prstGeom>
          <a:noFill/>
          <a:ln w="12700">
            <a:noFill/>
            <a:miter lim="800000"/>
            <a:headEnd type="none" w="sm" len="sm"/>
            <a:tailEnd type="none" w="sm" len="sm"/>
          </a:ln>
          <a:effectLst/>
        </p:spPr>
        <p:txBody>
          <a:bodyPr vert="horz" wrap="square" lIns="96576" tIns="48287" rIns="96576" bIns="48287" numCol="1" anchor="b" anchorCtr="0" compatLnSpc="1">
            <a:prstTxWarp prst="textNoShape">
              <a:avLst/>
            </a:prstTxWarp>
          </a:bodyPr>
          <a:lstStyle>
            <a:lvl1pPr algn="r" defTabSz="966788">
              <a:defRPr sz="1300"/>
            </a:lvl1pPr>
          </a:lstStyle>
          <a:p>
            <a:fld id="{345E5E4B-E7F3-C843-A08D-37B4377A6397}" type="slidenum">
              <a:rPr lang="en-US"/>
              <a:pPr/>
              <a:t>‹#›</a:t>
            </a:fld>
            <a:endParaRPr lang="en-US"/>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bwMode="auto">
          <a:xfrm>
            <a:off x="779463" y="768350"/>
            <a:ext cx="5541962" cy="3836988"/>
          </a:xfrm>
          <a:prstGeom prst="rect">
            <a:avLst/>
          </a:prstGeom>
          <a:solidFill>
            <a:srgbClr val="FFFFFF"/>
          </a:solidFill>
          <a:ln>
            <a:solidFill>
              <a:srgbClr val="000000"/>
            </a:solidFill>
            <a:miter lim="800000"/>
            <a:headEnd/>
            <a:tailEnd/>
          </a:ln>
        </p:spPr>
      </p:sp>
      <p:sp>
        <p:nvSpPr>
          <p:cNvPr id="16387" name="Rectangle 3"/>
          <p:cNvSpPr>
            <a:spLocks noGrp="1" noChangeArrowheads="1"/>
          </p:cNvSpPr>
          <p:nvPr>
            <p:ph type="body" idx="1"/>
          </p:nvPr>
        </p:nvSpPr>
        <p:spPr bwMode="auto">
          <a:xfrm>
            <a:off x="711200" y="4860925"/>
            <a:ext cx="5676900" cy="4605338"/>
          </a:xfrm>
          <a:prstGeom prst="rect">
            <a:avLst/>
          </a:prstGeom>
          <a:solidFill>
            <a:srgbClr val="FFFFFF"/>
          </a:solidFill>
          <a:ln>
            <a:solidFill>
              <a:srgbClr val="000000"/>
            </a:solidFill>
            <a:miter lim="800000"/>
            <a:headEnd/>
            <a:tailEnd/>
          </a:ln>
        </p:spPr>
        <p:txBody>
          <a:bodyPr>
            <a:prstTxWarp prst="textNoShape">
              <a:avLst/>
            </a:prstTxWarp>
          </a:bodyPr>
          <a:lstStyle/>
          <a:p>
            <a:endParaRPr lang="pt-PT">
              <a:latin typeface="Times New Roman"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latin typeface="Times New Roman" charset="0"/>
                <a:ea typeface="+mn-ea"/>
                <a:cs typeface="+mn-cs"/>
              </a:rPr>
              <a:t>The Epidemic Marketplace is composed of a set of, geographically distributed, interconnected data management nodes, sharing common data models, an authorization infrastructure and access interfaces. At each node, a set of software components implements a set of functional and non-functional requirements that characterize their performance and interfaces. </a:t>
            </a:r>
            <a:endParaRPr lang="en-US" sz="1200" kern="1200" dirty="0" smtClean="0">
              <a:solidFill>
                <a:schemeClr val="tx1"/>
              </a:solidFill>
              <a:latin typeface="Times New Roman" charset="0"/>
              <a:ea typeface="+mn-ea"/>
              <a:cs typeface="+mn-cs"/>
            </a:endParaRPr>
          </a:p>
          <a:p>
            <a:endParaRPr lang="pt-PT"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smtClean="0"/>
              <a:t>The Epidemic Marketplace is a </a:t>
            </a:r>
            <a:r>
              <a:rPr lang="en-GB" sz="1200" i="1" dirty="0" smtClean="0"/>
              <a:t>distributed virtual repository, </a:t>
            </a:r>
            <a:r>
              <a:rPr lang="en-GB" sz="1200" dirty="0" smtClean="0"/>
              <a:t>a platform supporting </a:t>
            </a:r>
            <a:r>
              <a:rPr lang="en-GB" sz="1200" i="1" dirty="0" smtClean="0"/>
              <a:t>transparent</a:t>
            </a:r>
            <a:r>
              <a:rPr lang="en-GB" sz="1200" dirty="0" smtClean="0"/>
              <a:t>, seamless access to distributed, heterogeneous and redundant resources (</a:t>
            </a:r>
            <a:r>
              <a:rPr lang="en-GB" sz="1200" dirty="0" err="1" smtClean="0"/>
              <a:t>Kuliberda</a:t>
            </a:r>
            <a:r>
              <a:rPr lang="en-GB" sz="1200" dirty="0" smtClean="0"/>
              <a:t> et al. 2006, </a:t>
            </a:r>
            <a:r>
              <a:rPr lang="en-GB" sz="1200" dirty="0" err="1" smtClean="0"/>
              <a:t>Ohno</a:t>
            </a:r>
            <a:r>
              <a:rPr lang="en-GB" sz="1200" dirty="0" smtClean="0"/>
              <a:t>-Machado et al. 1997). It is a </a:t>
            </a:r>
            <a:r>
              <a:rPr lang="en-GB" sz="1200" i="1" dirty="0" smtClean="0"/>
              <a:t>virtual</a:t>
            </a:r>
            <a:r>
              <a:rPr lang="en-GB" sz="1200" dirty="0" smtClean="0"/>
              <a:t> repository because data can be stored in systems that are external to the Epidemic Marketplace, and it provides </a:t>
            </a:r>
            <a:r>
              <a:rPr lang="en-GB" sz="1200" i="1" dirty="0" smtClean="0"/>
              <a:t>transparent</a:t>
            </a:r>
            <a:r>
              <a:rPr lang="en-GB" sz="1200" dirty="0" smtClean="0"/>
              <a:t> access because several heterogeneities are hidden from its users. Data can be either stored in one or more repositories or retrieved from external data sources using authorization credentials provided by clients. Data can also be replicated among repositories to improve access time, availability and fault tolerance.  However, data replication is not mandatory; in several cases data must be stored in a single site due to, for instance, security constraints. It is worth noting, though, that any individual repository that composes the Marketplace will enable virtualized access to these data, once a user provides adequate security credentials. </a:t>
            </a:r>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endParaRPr lang="pt-PT"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r>
              <a:rPr lang="en-GB" sz="1200" b="1" dirty="0" smtClean="0"/>
              <a:t>Repository: </a:t>
            </a:r>
            <a:r>
              <a:rPr lang="en-GB" sz="1200" dirty="0" smtClean="0"/>
              <a:t>Stores epidemic data sets and ontologies to characterise the semantic information of the data sets.</a:t>
            </a:r>
            <a:r>
              <a:rPr lang="en-US" dirty="0" smtClean="0"/>
              <a:t> </a:t>
            </a:r>
          </a:p>
          <a:p>
            <a:r>
              <a:rPr lang="en-GB" sz="1200" b="1" kern="1200" dirty="0" smtClean="0">
                <a:solidFill>
                  <a:schemeClr val="tx1"/>
                </a:solidFill>
                <a:latin typeface="Times New Roman" charset="0"/>
                <a:ea typeface="+mn-ea"/>
                <a:cs typeface="+mn-cs"/>
              </a:rPr>
              <a:t>Mediator:</a:t>
            </a:r>
            <a:r>
              <a:rPr lang="en-GB" sz="1200" kern="1200" dirty="0" smtClean="0">
                <a:solidFill>
                  <a:schemeClr val="tx1"/>
                </a:solidFill>
                <a:latin typeface="Times New Roman" charset="0"/>
                <a:ea typeface="+mn-ea"/>
                <a:cs typeface="+mn-cs"/>
              </a:rPr>
              <a:t> A collection of web services that will provide access to internal data and external sources, based on a catalogue describing existing epidemic databases through their metadata using state-of-the-art semantic-web/grid technologies.</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Collector: </a:t>
            </a:r>
            <a:r>
              <a:rPr lang="en-GB" sz="1200" kern="1200" dirty="0" smtClean="0">
                <a:solidFill>
                  <a:schemeClr val="tx1"/>
                </a:solidFill>
                <a:latin typeface="Times New Roman" charset="0"/>
                <a:ea typeface="+mn-ea"/>
                <a:cs typeface="+mn-cs"/>
              </a:rPr>
              <a:t>Retrieves information of real-time disease incidences from publicly available data sources, such as social networks; after retrieval, the collector groups the incidences by subject and creates data sets to store in the repository.</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Forum: </a:t>
            </a:r>
            <a:r>
              <a:rPr lang="en-GB" sz="1200" kern="1200" dirty="0" smtClean="0">
                <a:solidFill>
                  <a:schemeClr val="tx1"/>
                </a:solidFill>
                <a:latin typeface="Times New Roman" charset="0"/>
                <a:ea typeface="+mn-ea"/>
                <a:cs typeface="+mn-cs"/>
              </a:rPr>
              <a:t>Allows users to organize discussions centred on the datasets managed by the Epidemic Marketplace, fostering collaboration among modellers.</a:t>
            </a:r>
            <a:endParaRPr lang="en-US" sz="1200" kern="1200" dirty="0" smtClean="0">
              <a:solidFill>
                <a:schemeClr val="tx1"/>
              </a:solidFill>
              <a:latin typeface="Times New Roman" charset="0"/>
              <a:ea typeface="+mn-ea"/>
              <a:cs typeface="+mn-cs"/>
            </a:endParaRPr>
          </a:p>
          <a:p>
            <a:endParaRPr lang="pt-PT"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70000" lnSpcReduction="20000"/>
          </a:bodyPr>
          <a:lstStyle/>
          <a:p>
            <a:r>
              <a:rPr lang="en-GB" sz="1200" b="1" kern="1200" dirty="0" smtClean="0">
                <a:solidFill>
                  <a:schemeClr val="tx1"/>
                </a:solidFill>
                <a:latin typeface="Times New Roman" charset="0"/>
                <a:ea typeface="+mn-ea"/>
                <a:cs typeface="+mn-cs"/>
              </a:rPr>
              <a:t>Epidemic Marketplace Requirements</a:t>
            </a:r>
            <a:endParaRPr lang="en-US" sz="1200" b="1"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A number of projects retrieve epidemic data and make them available to users, such as </a:t>
            </a:r>
            <a:r>
              <a:rPr lang="en-GB" sz="1200" kern="1200" dirty="0" err="1" smtClean="0">
                <a:solidFill>
                  <a:schemeClr val="tx1"/>
                </a:solidFill>
                <a:latin typeface="Times New Roman" charset="0"/>
                <a:ea typeface="+mn-ea"/>
                <a:cs typeface="+mn-cs"/>
              </a:rPr>
              <a:t>Healthmap</a:t>
            </a:r>
            <a:r>
              <a:rPr lang="en-GB" sz="1200" kern="1200" dirty="0" smtClean="0">
                <a:solidFill>
                  <a:schemeClr val="tx1"/>
                </a:solidFill>
                <a:latin typeface="Times New Roman" charset="0"/>
                <a:ea typeface="+mn-ea"/>
                <a:cs typeface="+mn-cs"/>
              </a:rPr>
              <a:t> (</a:t>
            </a:r>
            <a:r>
              <a:rPr lang="en-GB" sz="1200" kern="1200" dirty="0" err="1" smtClean="0">
                <a:solidFill>
                  <a:schemeClr val="tx1"/>
                </a:solidFill>
                <a:latin typeface="Times New Roman" charset="0"/>
                <a:ea typeface="+mn-ea"/>
                <a:cs typeface="+mn-cs"/>
              </a:rPr>
              <a:t>Borownstein</a:t>
            </a:r>
            <a:r>
              <a:rPr lang="en-GB" sz="1200" kern="1200" dirty="0" smtClean="0">
                <a:solidFill>
                  <a:schemeClr val="tx1"/>
                </a:solidFill>
                <a:latin typeface="Times New Roman" charset="0"/>
                <a:ea typeface="+mn-ea"/>
                <a:cs typeface="+mn-cs"/>
              </a:rPr>
              <a:t> et al. 2006), </a:t>
            </a:r>
            <a:r>
              <a:rPr lang="en-GB" sz="1200" kern="1200" dirty="0" err="1" smtClean="0">
                <a:solidFill>
                  <a:schemeClr val="tx1"/>
                </a:solidFill>
                <a:latin typeface="Times New Roman" charset="0"/>
                <a:ea typeface="+mn-ea"/>
                <a:cs typeface="+mn-cs"/>
              </a:rPr>
              <a:t>MedISys</a:t>
            </a:r>
            <a:r>
              <a:rPr lang="en-GB" sz="1200" kern="1200" dirty="0" smtClean="0">
                <a:solidFill>
                  <a:schemeClr val="tx1"/>
                </a:solidFill>
                <a:latin typeface="Times New Roman" charset="0"/>
                <a:ea typeface="+mn-ea"/>
                <a:cs typeface="+mn-cs"/>
              </a:rPr>
              <a:t> (</a:t>
            </a:r>
            <a:r>
              <a:rPr lang="en-GB" sz="1200" kern="1200" dirty="0" err="1" smtClean="0">
                <a:solidFill>
                  <a:schemeClr val="tx1"/>
                </a:solidFill>
                <a:latin typeface="Times New Roman" charset="0"/>
                <a:ea typeface="+mn-ea"/>
                <a:cs typeface="+mn-cs"/>
              </a:rPr>
              <a:t>Mawudeku</a:t>
            </a:r>
            <a:r>
              <a:rPr lang="en-GB" sz="1200" kern="1200" dirty="0" smtClean="0">
                <a:solidFill>
                  <a:schemeClr val="tx1"/>
                </a:solidFill>
                <a:latin typeface="Times New Roman" charset="0"/>
                <a:ea typeface="+mn-ea"/>
                <a:cs typeface="+mn-cs"/>
              </a:rPr>
              <a:t> et al. 2005</a:t>
            </a:r>
            <a:r>
              <a:rPr lang="en-US" sz="1200" kern="1200" dirty="0" smtClean="0">
                <a:solidFill>
                  <a:schemeClr val="tx1"/>
                </a:solidFill>
                <a:latin typeface="Times New Roman" charset="0"/>
                <a:ea typeface="+mn-ea"/>
                <a:cs typeface="+mn-cs"/>
              </a:rPr>
              <a:t>)</a:t>
            </a:r>
            <a:r>
              <a:rPr lang="en-GB" sz="1200" kern="1200" dirty="0" smtClean="0">
                <a:solidFill>
                  <a:schemeClr val="tx1"/>
                </a:solidFill>
                <a:latin typeface="Times New Roman" charset="0"/>
                <a:ea typeface="+mn-ea"/>
                <a:cs typeface="+mn-cs"/>
              </a:rPr>
              <a:t> and GIDEON </a:t>
            </a:r>
            <a:r>
              <a:rPr lang="en-US" sz="1200" kern="1200" dirty="0" smtClean="0">
                <a:solidFill>
                  <a:schemeClr val="tx1"/>
                </a:solidFill>
                <a:latin typeface="Times New Roman" charset="0"/>
                <a:ea typeface="+mn-ea"/>
                <a:cs typeface="+mn-cs"/>
              </a:rPr>
              <a:t>(Gideon 2010)</a:t>
            </a:r>
            <a:r>
              <a:rPr lang="en-GB" sz="1200" kern="1200" dirty="0" smtClean="0">
                <a:solidFill>
                  <a:schemeClr val="tx1"/>
                </a:solidFill>
                <a:latin typeface="Times New Roman" charset="0"/>
                <a:ea typeface="+mn-ea"/>
                <a:cs typeface="+mn-cs"/>
              </a:rPr>
              <a:t>. However, the set of requirements of the Epidemic Marketplace makes this platform quite different from previous projects. The main system requirements identified of the Epidemic Marketplace are listed below:</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the sharing and management of epidemiological data sets:</a:t>
            </a:r>
            <a:r>
              <a:rPr lang="en-GB" sz="1200" kern="1200" dirty="0" smtClean="0">
                <a:solidFill>
                  <a:schemeClr val="tx1"/>
                </a:solidFill>
                <a:latin typeface="Times New Roman" charset="0"/>
                <a:ea typeface="+mn-ea"/>
                <a:cs typeface="+mn-cs"/>
              </a:rPr>
              <a:t> Registered users should be able to upload annotated data sets, and a data set rating assessment mechanism should be available. The annotated data set will then compose a catalogue that will be available to users.</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the seamless integration of multiple heterogeneous data sources:</a:t>
            </a:r>
            <a:r>
              <a:rPr lang="en-GB" sz="1200" kern="1200" dirty="0" smtClean="0">
                <a:solidFill>
                  <a:schemeClr val="tx1"/>
                </a:solidFill>
                <a:latin typeface="Times New Roman" charset="0"/>
                <a:ea typeface="+mn-ea"/>
                <a:cs typeface="+mn-cs"/>
              </a:rPr>
              <a:t> Users should be able to have a unified view of related data sources. Data should be available from streaming, static and dynamic sources. All data retrieved by users or other services should be available through a common interface.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the creation of a virtual community for epidemic research: </a:t>
            </a:r>
            <a:r>
              <a:rPr lang="en-GB" sz="1200" kern="1200" dirty="0" smtClean="0">
                <a:solidFill>
                  <a:schemeClr val="tx1"/>
                </a:solidFill>
                <a:latin typeface="Times New Roman" charset="0"/>
                <a:ea typeface="+mn-ea"/>
                <a:cs typeface="+mn-cs"/>
              </a:rPr>
              <a:t>The platform will serve as a forum for discussion that will guide the community into uncovering the necessities of sharing data between providers and modellers. Users will become active participants, generating information and providing data for sharing and collaborating online.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Distributed Architecture: </a:t>
            </a:r>
            <a:r>
              <a:rPr lang="en-GB" sz="1200" kern="1200" dirty="0" smtClean="0">
                <a:solidFill>
                  <a:schemeClr val="tx1"/>
                </a:solidFill>
                <a:latin typeface="Times New Roman" charset="0"/>
                <a:ea typeface="+mn-ea"/>
                <a:cs typeface="+mn-cs"/>
              </a:rPr>
              <a:t>The Epidemic Marketplace should implement a geographically distributed architecture deployed in several sites.  The distributed architecture should provide improved data access performance, improved availability and fault-tolerance.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secure access to data: </a:t>
            </a:r>
            <a:r>
              <a:rPr lang="en-GB" sz="1200" kern="1200" dirty="0" smtClean="0">
                <a:solidFill>
                  <a:schemeClr val="tx1"/>
                </a:solidFill>
                <a:latin typeface="Times New Roman" charset="0"/>
                <a:ea typeface="+mn-ea"/>
                <a:cs typeface="+mn-cs"/>
              </a:rPr>
              <a:t>Access to data should be controlled. The marketplace should provide single sign on, distributed federated authorization and multiple access policies, customizable by users.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data analysis and simulation in grid environments: </a:t>
            </a:r>
            <a:r>
              <a:rPr lang="en-GB" sz="1200" kern="1200" dirty="0" smtClean="0">
                <a:solidFill>
                  <a:schemeClr val="tx1"/>
                </a:solidFill>
                <a:latin typeface="Times New Roman" charset="0"/>
                <a:ea typeface="+mn-ea"/>
                <a:cs typeface="+mn-cs"/>
              </a:rPr>
              <a:t>The Epidemic Marketplace will provide data analysis and simulation services in a grid environment. Therefore, the Epidemic Marketplace should operate seamlessly with grid-specific services, such as grid security services, information services and resource allocation services.</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Workflow:</a:t>
            </a:r>
            <a:r>
              <a:rPr lang="en-GB" sz="1200" kern="1200" dirty="0" smtClean="0">
                <a:solidFill>
                  <a:schemeClr val="tx1"/>
                </a:solidFill>
                <a:latin typeface="Times New Roman" charset="0"/>
                <a:ea typeface="+mn-ea"/>
                <a:cs typeface="+mn-cs"/>
              </a:rPr>
              <a:t> The platform should provide workflow support for data processing and external service interaction. This requirement is particularly important for those services that retrieve data from the Epidemic Marketplace, process it, and store the processed data back in the marketplace, such as grid-enabled data analysis and simulation services.</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r>
              <a:rPr lang="en-GB" sz="1200" kern="1200" dirty="0" smtClean="0">
                <a:solidFill>
                  <a:schemeClr val="tx1"/>
                </a:solidFill>
                <a:latin typeface="Times New Roman" charset="0"/>
                <a:ea typeface="+mn-ea"/>
                <a:cs typeface="+mn-cs"/>
              </a:rPr>
              <a:t>The main non-functional requirements that have been identified for the Epidemic Marketplace are listed below:</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Interoperability: </a:t>
            </a:r>
            <a:r>
              <a:rPr lang="en-GB" sz="1200" kern="1200" dirty="0" smtClean="0">
                <a:solidFill>
                  <a:schemeClr val="tx1"/>
                </a:solidFill>
                <a:latin typeface="Times New Roman" charset="0"/>
                <a:ea typeface="+mn-ea"/>
                <a:cs typeface="+mn-cs"/>
              </a:rPr>
              <a:t>The Epidemic Marketplace must interoperate with other software. Its design must take into account that in the future, systems developed by other researchers across the world may need to query the Epidemic Marketplace catalogue for access to its datasets.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Open-source: </a:t>
            </a:r>
            <a:r>
              <a:rPr lang="en-GB" sz="1200" kern="1200" dirty="0" smtClean="0">
                <a:solidFill>
                  <a:schemeClr val="tx1"/>
                </a:solidFill>
                <a:latin typeface="Times New Roman" charset="0"/>
                <a:ea typeface="+mn-ea"/>
                <a:cs typeface="+mn-cs"/>
              </a:rPr>
              <a:t>All software packages to be used in the implementation and deployment of the Epidemic Marketplace should be open source, as well as the new modules developed specifically to the Epidemic Marketplace. An open-source based solution reduces development cost, improves software trustworthiness and reliability and simplifies support.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Standards-based: </a:t>
            </a:r>
            <a:r>
              <a:rPr lang="en-GB" sz="1200" kern="1200" dirty="0" smtClean="0">
                <a:solidFill>
                  <a:schemeClr val="tx1"/>
                </a:solidFill>
                <a:latin typeface="Times New Roman" charset="0"/>
                <a:ea typeface="+mn-ea"/>
                <a:cs typeface="+mn-cs"/>
              </a:rPr>
              <a:t>To guarantee software interoperability and the seamless integration of all geographically dispersed sites of the Epidemic Marketplace, the system will be entirely built over standards defining web services, authentication and metadata.</a:t>
            </a:r>
            <a:endParaRPr lang="pt-PT" dirty="0" smtClean="0"/>
          </a:p>
          <a:p>
            <a:endParaRPr lang="pt-PT"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47500" lnSpcReduction="20000"/>
          </a:bodyPr>
          <a:lstStyle/>
          <a:p>
            <a:r>
              <a:rPr lang="en-GB" sz="1200" b="1" kern="1200" dirty="0" smtClean="0">
                <a:solidFill>
                  <a:schemeClr val="tx1"/>
                </a:solidFill>
                <a:latin typeface="Times New Roman" charset="0"/>
                <a:ea typeface="+mn-ea"/>
                <a:cs typeface="+mn-cs"/>
              </a:rPr>
              <a:t>Repository Requirements</a:t>
            </a:r>
            <a:endParaRPr lang="en-US" sz="1200" b="1"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objective of the Epidemic Marketplace repository is to organize the information about existing datasets. While it is expected that the datasets be deposited in the repository, it is possible to have information about specific datasets even if they are not stored at the repository. This may happen, for example, for security reasons. For these special datasets, the metadata services to be provided by the content repository will become the only alternative. The metadata repository will store information about specific datasets even if they are not in the repository. The metadata will describe the datasets in detail, including their contents, providing information about the authors, where the dataset is available and who has access to it. The main requirements of the Repository are: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Separation of data and metadata: </a:t>
            </a:r>
            <a:r>
              <a:rPr lang="en-GB" sz="1200" kern="1200" dirty="0" smtClean="0">
                <a:solidFill>
                  <a:schemeClr val="tx1"/>
                </a:solidFill>
                <a:latin typeface="Times New Roman" charset="0"/>
                <a:ea typeface="+mn-ea"/>
                <a:cs typeface="+mn-cs"/>
              </a:rPr>
              <a:t>An important architectural feature for scientific repositories in general, and also the Epidemic Marketplace, is a clear separation between data and metadata (</a:t>
            </a:r>
            <a:r>
              <a:rPr lang="en-GB" sz="1200" kern="1200" dirty="0" err="1" smtClean="0">
                <a:solidFill>
                  <a:schemeClr val="tx1"/>
                </a:solidFill>
                <a:latin typeface="Times New Roman" charset="0"/>
                <a:ea typeface="+mn-ea"/>
                <a:cs typeface="+mn-cs"/>
              </a:rPr>
              <a:t>Stolte</a:t>
            </a:r>
            <a:r>
              <a:rPr lang="en-GB" sz="1200" kern="1200" dirty="0" smtClean="0">
                <a:solidFill>
                  <a:schemeClr val="tx1"/>
                </a:solidFill>
                <a:latin typeface="Times New Roman" charset="0"/>
                <a:ea typeface="+mn-ea"/>
                <a:cs typeface="+mn-cs"/>
              </a:rPr>
              <a:t> et al. 2003). For instance, there should be a clear separation between metadata and actual data schemes, since metadata may contain information not directly available in data schemes.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for Metadata standards: </a:t>
            </a:r>
            <a:r>
              <a:rPr lang="en-GB" sz="1200" kern="1200" dirty="0" smtClean="0">
                <a:solidFill>
                  <a:schemeClr val="tx1"/>
                </a:solidFill>
                <a:latin typeface="Times New Roman" charset="0"/>
                <a:ea typeface="+mn-ea"/>
                <a:cs typeface="+mn-cs"/>
              </a:rPr>
              <a:t>Extensive support for metadata standards for web resources management and processing (e.g. searching) is required.  This means the adoption of Dublin Core. It is possible that only the metadata of some data sources is available through the Epidemic Marketplace, due to privacy constraints. In those cases the client should retrieve the data directly from the site hosting the data source, following directives described in the Epidemic Marketplace.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Ontology support: </a:t>
            </a:r>
            <a:r>
              <a:rPr lang="en-GB" sz="1200" kern="1200" dirty="0" smtClean="0">
                <a:solidFill>
                  <a:schemeClr val="tx1"/>
                </a:solidFill>
                <a:latin typeface="Times New Roman" charset="0"/>
                <a:ea typeface="+mn-ea"/>
                <a:cs typeface="+mn-cs"/>
              </a:rPr>
              <a:t>One step further in the deployment of the Epidemic Marketplace is to have a semantically enabled repository using ontologies for describing and characterising the data. The Epidemic Marketplace will provide a framework for the creation and development of epidemiological ontologies, openly addressing the needs of this community and fostering its active involvement (</a:t>
            </a:r>
            <a:r>
              <a:rPr lang="en-GB" sz="1200" kern="1200" dirty="0" err="1" smtClean="0">
                <a:solidFill>
                  <a:schemeClr val="tx1"/>
                </a:solidFill>
                <a:latin typeface="Times New Roman" charset="0"/>
                <a:ea typeface="+mn-ea"/>
                <a:cs typeface="+mn-cs"/>
              </a:rPr>
              <a:t>Goni</a:t>
            </a:r>
            <a:r>
              <a:rPr lang="en-GB" sz="1200" kern="1200" dirty="0" smtClean="0">
                <a:solidFill>
                  <a:schemeClr val="tx1"/>
                </a:solidFill>
                <a:latin typeface="Times New Roman" charset="0"/>
                <a:ea typeface="+mn-ea"/>
                <a:cs typeface="+mn-cs"/>
              </a:rPr>
              <a:t> et al. 1997, Fox et al. 2006). </a:t>
            </a:r>
            <a:endParaRPr lang="en-US" sz="1200" kern="1200" dirty="0" smtClean="0">
              <a:solidFill>
                <a:schemeClr val="tx1"/>
              </a:solidFill>
              <a:latin typeface="Times New Roman"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55000" lnSpcReduction="20000"/>
          </a:bodyPr>
          <a:lstStyle/>
          <a:p>
            <a:r>
              <a:rPr lang="en-GB" sz="1200" b="1" kern="1200" dirty="0" smtClean="0">
                <a:solidFill>
                  <a:schemeClr val="tx1"/>
                </a:solidFill>
                <a:latin typeface="Times New Roman" charset="0"/>
                <a:ea typeface="+mn-ea"/>
                <a:cs typeface="+mn-cs"/>
              </a:rPr>
              <a:t>Mediator Requirements</a:t>
            </a:r>
            <a:endParaRPr lang="en-US" sz="1200" b="1"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Mediator is responsible for communicating with: 1) clients, which retrieve the data collections of the Epidemic Marketplace and produce dynamical trends graphs or geographical maps according to user interaction; 2) </a:t>
            </a:r>
            <a:r>
              <a:rPr lang="en-GB" sz="1200" kern="1200" dirty="0" err="1" smtClean="0">
                <a:solidFill>
                  <a:schemeClr val="tx1"/>
                </a:solidFill>
                <a:latin typeface="Times New Roman" charset="0"/>
                <a:ea typeface="+mn-ea"/>
                <a:cs typeface="+mn-cs"/>
              </a:rPr>
              <a:t>Epiwork</a:t>
            </a:r>
            <a:r>
              <a:rPr lang="en-GB" sz="1200" kern="1200" dirty="0" smtClean="0">
                <a:solidFill>
                  <a:schemeClr val="tx1"/>
                </a:solidFill>
                <a:latin typeface="Times New Roman" charset="0"/>
                <a:ea typeface="+mn-ea"/>
                <a:cs typeface="+mn-cs"/>
              </a:rPr>
              <a:t> applications, such as Internet-based Monitoring Systems (IMS) or computational platforms (CP) for simulating the propagation of diseases; 3) other data providers, such as online news wires, RSS feeds, </a:t>
            </a:r>
            <a:r>
              <a:rPr lang="en-GB" sz="1200" kern="1200" dirty="0" err="1" smtClean="0">
                <a:solidFill>
                  <a:schemeClr val="tx1"/>
                </a:solidFill>
                <a:latin typeface="Times New Roman" charset="0"/>
                <a:ea typeface="+mn-ea"/>
                <a:cs typeface="+mn-cs"/>
              </a:rPr>
              <a:t>ProMED</a:t>
            </a:r>
            <a:r>
              <a:rPr lang="en-GB" sz="1200" kern="1200" dirty="0" smtClean="0">
                <a:solidFill>
                  <a:schemeClr val="tx1"/>
                </a:solidFill>
                <a:latin typeface="Times New Roman" charset="0"/>
                <a:ea typeface="+mn-ea"/>
                <a:cs typeface="+mn-cs"/>
              </a:rPr>
              <a:t> Mail, validated official alerts (WHO) and other event generators. The main requirements of the mediator are: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Heterogeneous datasets query and search capabilities: </a:t>
            </a:r>
            <a:r>
              <a:rPr lang="en-GB" sz="1200" kern="1200" dirty="0" smtClean="0">
                <a:solidFill>
                  <a:schemeClr val="tx1"/>
                </a:solidFill>
                <a:latin typeface="Times New Roman" charset="0"/>
                <a:ea typeface="+mn-ea"/>
                <a:cs typeface="+mn-cs"/>
              </a:rPr>
              <a:t>The Mediator has to manage the access to data from many different sources, pertaining to different diseases, and in different formats, using data query or search interfaces. Besides medical information, other types of information are needed in epidemics simulations, such as geographic, sociological and about transportation networks. The data needed for an epidemic study can change significantly from disease to disease and even between studies on the same subject, depending on experimental conditions and data collection methods.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Access to “plug-in-able” resources</a:t>
            </a:r>
            <a:r>
              <a:rPr lang="en-GB" sz="1200" kern="1200" dirty="0" smtClean="0">
                <a:solidFill>
                  <a:schemeClr val="tx1"/>
                </a:solidFill>
                <a:latin typeface="Times New Roman" charset="0"/>
                <a:ea typeface="+mn-ea"/>
                <a:cs typeface="+mn-cs"/>
              </a:rPr>
              <a:t>: One important feature to be supported by the Epidemic Marketplace, in particular for external data resources, is access to “plug-in-able” resources (</a:t>
            </a:r>
            <a:r>
              <a:rPr lang="en-GB" sz="1200" kern="1200" dirty="0" err="1" smtClean="0">
                <a:solidFill>
                  <a:schemeClr val="tx1"/>
                </a:solidFill>
                <a:latin typeface="Times New Roman" charset="0"/>
                <a:ea typeface="+mn-ea"/>
                <a:cs typeface="+mn-cs"/>
              </a:rPr>
              <a:t>Kuliberda</a:t>
            </a:r>
            <a:r>
              <a:rPr lang="en-GB" sz="1200" kern="1200" dirty="0" smtClean="0">
                <a:solidFill>
                  <a:schemeClr val="tx1"/>
                </a:solidFill>
                <a:latin typeface="Times New Roman" charset="0"/>
                <a:ea typeface="+mn-ea"/>
                <a:cs typeface="+mn-cs"/>
              </a:rPr>
              <a:t> et al. 2006). These external resources provide data not stored in an internal repository and may require virtualized access. Some resources can appear and disappear unexpectedly, due, for instance, to web site unavailability. “Plug-in-able” resources enable the dynamic addition of data sources through wrappers that assure physical connection to a source and convert the gathered data to one or more of the canonical data models supported by the repository. </a:t>
            </a:r>
            <a:endParaRPr lang="en-US" sz="1200" kern="1200" dirty="0" smtClean="0">
              <a:solidFill>
                <a:schemeClr val="tx1"/>
              </a:solidFill>
              <a:latin typeface="Times New Roman" charset="0"/>
              <a:ea typeface="+mn-ea"/>
              <a:cs typeface="+mn-cs"/>
            </a:endParaRPr>
          </a:p>
          <a:p>
            <a:r>
              <a:rPr lang="en-GB" sz="1200" b="1" kern="1200" dirty="0" err="1" smtClean="0">
                <a:solidFill>
                  <a:schemeClr val="tx1"/>
                </a:solidFill>
                <a:latin typeface="Times New Roman" charset="0"/>
                <a:ea typeface="+mn-ea"/>
                <a:cs typeface="+mn-cs"/>
              </a:rPr>
              <a:t>RESTful</a:t>
            </a:r>
            <a:r>
              <a:rPr lang="en-GB" sz="1200" b="1" kern="1200" dirty="0" smtClean="0">
                <a:solidFill>
                  <a:schemeClr val="tx1"/>
                </a:solidFill>
                <a:latin typeface="Times New Roman" charset="0"/>
                <a:ea typeface="+mn-ea"/>
                <a:cs typeface="+mn-cs"/>
              </a:rPr>
              <a:t> interface:</a:t>
            </a:r>
            <a:r>
              <a:rPr lang="en-GB" sz="1200" kern="1200" dirty="0" smtClean="0">
                <a:solidFill>
                  <a:schemeClr val="tx1"/>
                </a:solidFill>
                <a:latin typeface="Times New Roman" charset="0"/>
                <a:ea typeface="+mn-ea"/>
                <a:cs typeface="+mn-cs"/>
              </a:rPr>
              <a:t> Clients should be able to search and query datasets and corresponding metadata through </a:t>
            </a:r>
            <a:r>
              <a:rPr lang="en-GB" sz="1200" kern="1200" dirty="0" err="1" smtClean="0">
                <a:solidFill>
                  <a:schemeClr val="tx1"/>
                </a:solidFill>
                <a:latin typeface="Times New Roman" charset="0"/>
                <a:ea typeface="+mn-ea"/>
                <a:cs typeface="+mn-cs"/>
              </a:rPr>
              <a:t>RESTful</a:t>
            </a:r>
            <a:r>
              <a:rPr lang="en-GB" sz="1200" kern="1200" dirty="0" smtClean="0">
                <a:solidFill>
                  <a:schemeClr val="tx1"/>
                </a:solidFill>
                <a:latin typeface="Times New Roman" charset="0"/>
                <a:ea typeface="+mn-ea"/>
                <a:cs typeface="+mn-cs"/>
              </a:rPr>
              <a:t> interfaces. </a:t>
            </a:r>
            <a:endParaRPr lang="en-US" sz="1200" kern="1200" dirty="0" smtClean="0">
              <a:solidFill>
                <a:schemeClr val="tx1"/>
              </a:solidFill>
              <a:latin typeface="Times New Roman" charset="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77500" lnSpcReduction="20000"/>
          </a:bodyPr>
          <a:lstStyle/>
          <a:p>
            <a:r>
              <a:rPr lang="en-GB" sz="1200" b="1" u="none" kern="1200" dirty="0" smtClean="0">
                <a:solidFill>
                  <a:schemeClr val="tx1"/>
                </a:solidFill>
                <a:latin typeface="Times New Roman" charset="0"/>
                <a:ea typeface="+mn-ea"/>
                <a:cs typeface="+mn-cs"/>
              </a:rPr>
              <a:t>Collector Requirements</a:t>
            </a:r>
            <a:endParaRPr lang="en-US" sz="1200" b="1" u="none"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Recent epidemiological surveillance projects are collecting data from the Internet to identify disease propagation. These systems mainly collect data from pre-selected data sources somehow related to the subject. However, other sources, like social networks and search engine query data, may present early evidence of an infection event and propagation (Ginsberg et al. 2008). Given the increasing popularity of social networks, we can find a large amount of personal information in real time, which can help in detect earlier the beginning or the propagation of an epidemic event. The main requirements of the Collector are:</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Active data harvesting: </a:t>
            </a:r>
            <a:r>
              <a:rPr lang="en-GB" sz="1200" kern="1200" dirty="0" smtClean="0">
                <a:solidFill>
                  <a:schemeClr val="tx1"/>
                </a:solidFill>
                <a:latin typeface="Times New Roman" charset="0"/>
                <a:ea typeface="+mn-ea"/>
                <a:cs typeface="+mn-cs"/>
              </a:rPr>
              <a:t>The Collector should actively harvest data about putative infections by automatically retrieving infection alerts from the Web using a focused web crawler (</a:t>
            </a:r>
            <a:r>
              <a:rPr lang="en-GB" sz="1200" kern="1200" dirty="0" err="1" smtClean="0">
                <a:solidFill>
                  <a:schemeClr val="tx1"/>
                </a:solidFill>
                <a:latin typeface="Times New Roman" charset="0"/>
                <a:ea typeface="+mn-ea"/>
                <a:cs typeface="+mn-cs"/>
              </a:rPr>
              <a:t>Chakrabarty</a:t>
            </a:r>
            <a:r>
              <a:rPr lang="en-GB" sz="1200" kern="1200" dirty="0" smtClean="0">
                <a:solidFill>
                  <a:schemeClr val="tx1"/>
                </a:solidFill>
                <a:latin typeface="Times New Roman" charset="0"/>
                <a:ea typeface="+mn-ea"/>
                <a:cs typeface="+mn-cs"/>
              </a:rPr>
              <a:t>, 1999), subscription of newsfeeds and email services.</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Passive data collection: </a:t>
            </a:r>
            <a:r>
              <a:rPr lang="en-GB" sz="1200" kern="1200" dirty="0" smtClean="0">
                <a:solidFill>
                  <a:schemeClr val="tx1"/>
                </a:solidFill>
                <a:latin typeface="Times New Roman" charset="0"/>
                <a:ea typeface="+mn-ea"/>
                <a:cs typeface="+mn-cs"/>
              </a:rPr>
              <a:t>The data collector should also be able to receive information directly from online users accessing the Epidemic Marketplace using data upload forms or deposited from Internet Monitoring Systems (van </a:t>
            </a:r>
            <a:r>
              <a:rPr lang="en-GB" sz="1200" kern="1200" dirty="0" err="1" smtClean="0">
                <a:solidFill>
                  <a:schemeClr val="tx1"/>
                </a:solidFill>
                <a:latin typeface="Times New Roman" charset="0"/>
                <a:ea typeface="+mn-ea"/>
                <a:cs typeface="+mn-cs"/>
              </a:rPr>
              <a:t>Noort</a:t>
            </a:r>
            <a:r>
              <a:rPr lang="en-GB" sz="1200" kern="1200" dirty="0" smtClean="0">
                <a:solidFill>
                  <a:schemeClr val="tx1"/>
                </a:solidFill>
                <a:latin typeface="Times New Roman" charset="0"/>
                <a:ea typeface="+mn-ea"/>
                <a:cs typeface="+mn-cs"/>
              </a:rPr>
              <a:t> et al. 2007).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Local storage capability: </a:t>
            </a:r>
            <a:r>
              <a:rPr lang="en-GB" sz="1200" kern="1200" dirty="0" smtClean="0">
                <a:solidFill>
                  <a:schemeClr val="tx1"/>
                </a:solidFill>
                <a:latin typeface="Times New Roman" charset="0"/>
                <a:ea typeface="+mn-ea"/>
                <a:cs typeface="+mn-cs"/>
              </a:rPr>
              <a:t>All collected data should be physically stored in at least one site of the Epidemic Marketplace. This is important since the data may be no longer available from its source after some time. Data should be organized as datasets following partitioning criteria meaningful to epidemic modellers.</a:t>
            </a:r>
            <a:endParaRPr lang="en-US" sz="1200" kern="1200" dirty="0" smtClean="0">
              <a:solidFill>
                <a:schemeClr val="tx1"/>
              </a:solidFill>
              <a:latin typeface="Times New Roman" charset="0"/>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GB" sz="1200" b="1" u="none" kern="1200" dirty="0" smtClean="0">
                <a:solidFill>
                  <a:schemeClr val="tx1"/>
                </a:solidFill>
                <a:latin typeface="Times New Roman" charset="0"/>
                <a:ea typeface="+mn-ea"/>
                <a:cs typeface="+mn-cs"/>
              </a:rPr>
              <a:t>Forum Requirements</a:t>
            </a:r>
            <a:endParaRPr lang="en-US" sz="1200" b="1" u="none"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Epidemic Marketplace will serve as an exchange platform for connecting modellers, who search for input data for calibrating and evaluating and their models, and providers, who seek the help of modellers for obtaining analyses and interpret their data. Therefore, its user community requires an online meeting point for discussions about the data collections and for uncovering the data sharing requirements among providers and modellers. This will promote collaborations, through direct trustful sharing of data within the communities and establishment of consensus agreements between modellers and data providers on sharing data for epidemics modelling. The results will be reported to EU-agencies, such as the ECDC and the EMCDDA, as a contribution to setting European standards for sharing epidemic data. </a:t>
            </a:r>
          </a:p>
          <a:p>
            <a:endParaRPr lang="en-GB"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main requirements of the Epidemic Marketplace Forum are:</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Group-oriented discussions with access restrictions: </a:t>
            </a:r>
            <a:r>
              <a:rPr lang="en-GB" sz="1200" kern="1200" dirty="0" smtClean="0">
                <a:solidFill>
                  <a:schemeClr val="tx1"/>
                </a:solidFill>
                <a:latin typeface="Times New Roman" charset="0"/>
                <a:ea typeface="+mn-ea"/>
                <a:cs typeface="+mn-cs"/>
              </a:rPr>
              <a:t>Every discussion should be associated with a group of users. A user uploading a new dataset into the EM Repository defines membership and access restrictions to the corresponding online discussion group.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Support for distributed authentication: </a:t>
            </a:r>
            <a:r>
              <a:rPr lang="en-GB" sz="1200" kern="1200" dirty="0" smtClean="0">
                <a:solidFill>
                  <a:schemeClr val="tx1"/>
                </a:solidFill>
                <a:latin typeface="Times New Roman" charset="0"/>
                <a:ea typeface="+mn-ea"/>
                <a:cs typeface="+mn-cs"/>
              </a:rPr>
              <a:t>As it is the case with the Mediator, clients must authenticate to at least one site of the Epidemic marketplace to Access the forum. The same set of credentials for a given client should be accepted by any instance of the Epidemic Marketplace. After authentication, the client is redirected to the Epidemic Marketplace site hosting the discussion, if the user is included in the associated group access list.</a:t>
            </a:r>
            <a:endParaRPr lang="en-US" sz="1200" kern="1200" dirty="0" smtClean="0">
              <a:solidFill>
                <a:schemeClr val="tx1"/>
              </a:solidFill>
              <a:latin typeface="Times New Roman" charset="0"/>
              <a:ea typeface="+mn-ea"/>
              <a:cs typeface="+mn-cs"/>
            </a:endParaRPr>
          </a:p>
          <a:p>
            <a:endParaRPr lang="pt-PT" dirty="0" smtClean="0"/>
          </a:p>
          <a:p>
            <a:endParaRPr lang="pt-PT" dirty="0" smtClean="0"/>
          </a:p>
          <a:p>
            <a:endParaRPr lang="pt-PT" dirty="0" smtClean="0"/>
          </a:p>
          <a:p>
            <a:endParaRPr lang="pt-PT" dirty="0" smtClean="0"/>
          </a:p>
          <a:p>
            <a:endParaRPr lang="pt-P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r>
              <a:rPr lang="en-US" sz="1200" kern="1200" dirty="0" smtClean="0">
                <a:solidFill>
                  <a:schemeClr val="tx1"/>
                </a:solidFill>
                <a:latin typeface="Verdana" pitchFamily="-111" charset="0"/>
                <a:ea typeface="ＭＳ Ｐゴシック" pitchFamily="-111" charset="-128"/>
                <a:cs typeface="ＭＳ Ｐゴシック" pitchFamily="-111" charset="-128"/>
              </a:rPr>
              <a:t>In order to overcome this issue the </a:t>
            </a:r>
            <a:r>
              <a:rPr lang="en-US" sz="1200" kern="1200" dirty="0" err="1" smtClean="0">
                <a:solidFill>
                  <a:schemeClr val="tx1"/>
                </a:solidFill>
                <a:latin typeface="Verdana" pitchFamily="-111" charset="0"/>
                <a:ea typeface="ＭＳ Ｐゴシック" pitchFamily="-111" charset="-128"/>
                <a:cs typeface="ＭＳ Ｐゴシック" pitchFamily="-111" charset="-128"/>
              </a:rPr>
              <a:t>Epiwork</a:t>
            </a:r>
            <a:r>
              <a:rPr lang="en-US" sz="1200" kern="1200" dirty="0" smtClean="0">
                <a:solidFill>
                  <a:schemeClr val="tx1"/>
                </a:solidFill>
                <a:latin typeface="Verdana" pitchFamily="-111" charset="0"/>
                <a:ea typeface="ＭＳ Ｐゴシック" pitchFamily="-111" charset="-128"/>
                <a:cs typeface="ＭＳ Ｐゴシック" pitchFamily="-111" charset="-128"/>
              </a:rPr>
              <a:t> information platform will include a metadata catalogue that will support accurate searches for epidemic datasets. The implementation of this catalogue will be phased. </a:t>
            </a:r>
          </a:p>
          <a:p>
            <a:endParaRPr lang="en-US" sz="1200" kern="1200" dirty="0" smtClean="0">
              <a:solidFill>
                <a:schemeClr val="tx1"/>
              </a:solidFill>
              <a:latin typeface="Verdana" pitchFamily="-111" charset="0"/>
              <a:ea typeface="ＭＳ Ｐゴシック" pitchFamily="-111" charset="-128"/>
              <a:cs typeface="ＭＳ Ｐゴシック" pitchFamily="-111" charset="-128"/>
            </a:endParaRPr>
          </a:p>
          <a:p>
            <a:r>
              <a:rPr lang="en-US" sz="1200" kern="1200" dirty="0" smtClean="0">
                <a:solidFill>
                  <a:schemeClr val="tx1"/>
                </a:solidFill>
                <a:latin typeface="Verdana" pitchFamily="-111" charset="0"/>
                <a:ea typeface="ＭＳ Ｐゴシック" pitchFamily="-111" charset="-128"/>
                <a:cs typeface="ＭＳ Ｐゴシック" pitchFamily="-111" charset="-128"/>
              </a:rPr>
              <a:t>At first a simple Dublin Core (DC) scheme with the 15 legacy DCMI elements will be used in order to annotate the datasets (Dublin Core 2009). Later, a metadata schema for epidemiologic and related datasets will be developed based on the current DCMI terms   (Dublin Core 2009) and </a:t>
            </a:r>
            <a:r>
              <a:rPr lang="en-US" sz="1200" kern="1200" dirty="0" err="1" smtClean="0">
                <a:solidFill>
                  <a:schemeClr val="tx1"/>
                </a:solidFill>
                <a:latin typeface="Verdana" pitchFamily="-111" charset="0"/>
                <a:ea typeface="ＭＳ Ｐゴシック" pitchFamily="-111" charset="-128"/>
                <a:cs typeface="ＭＳ Ｐゴシック" pitchFamily="-111" charset="-128"/>
              </a:rPr>
              <a:t>Epiwork</a:t>
            </a:r>
            <a:r>
              <a:rPr lang="en-US" sz="1200" kern="1200" dirty="0" smtClean="0">
                <a:solidFill>
                  <a:schemeClr val="tx1"/>
                </a:solidFill>
                <a:latin typeface="Verdana" pitchFamily="-111" charset="0"/>
                <a:ea typeface="ＭＳ Ｐゴシック" pitchFamily="-111" charset="-128"/>
                <a:cs typeface="ＭＳ Ｐゴシック" pitchFamily="-111" charset="-128"/>
              </a:rPr>
              <a:t> extensions. </a:t>
            </a:r>
          </a:p>
          <a:p>
            <a:endParaRPr lang="en-US" sz="1200" kern="1200" dirty="0" smtClean="0">
              <a:solidFill>
                <a:schemeClr val="tx1"/>
              </a:solidFill>
              <a:latin typeface="Verdana" pitchFamily="-111" charset="0"/>
              <a:ea typeface="ＭＳ Ｐゴシック" pitchFamily="-111" charset="-128"/>
              <a:cs typeface="ＭＳ Ｐゴシック" pitchFamily="-111" charset="-128"/>
            </a:endParaRPr>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38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779463" y="768350"/>
            <a:ext cx="5540375" cy="3836988"/>
          </a:xfrm>
          <a:prstGeom prst="rect">
            <a:avLst/>
          </a:prstGeom>
          <a:ln/>
        </p:spPr>
      </p:sp>
      <p:sp>
        <p:nvSpPr>
          <p:cNvPr id="55299" name="Rectangle 3"/>
          <p:cNvSpPr>
            <a:spLocks noGrp="1" noChangeArrowheads="1"/>
          </p:cNvSpPr>
          <p:nvPr>
            <p:ph type="body" idx="1"/>
          </p:nvPr>
        </p:nvSpPr>
        <p:spPr>
          <a:xfrm>
            <a:off x="709613" y="4860925"/>
            <a:ext cx="5680075" cy="4605338"/>
          </a:xfrm>
          <a:prstGeom prst="rect">
            <a:avLst/>
          </a:prstGeom>
          <a:noFill/>
          <a:ln/>
        </p:spPr>
        <p:txBody>
          <a:bodyPr/>
          <a:lstStyle/>
          <a:p>
            <a:endParaRPr lang="pt-BR">
              <a:latin typeface="Verdana" pitchFamily="-109" charset="0"/>
              <a:ea typeface="ＭＳ Ｐゴシック" pitchFamily="-109" charset="-128"/>
              <a:cs typeface="ＭＳ Ｐゴシック" pitchFamily="-109"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xfrm>
            <a:off x="4021138" y="9721850"/>
            <a:ext cx="3076575" cy="511175"/>
          </a:xfrm>
          <a:prstGeom prst="rect">
            <a:avLst/>
          </a:prstGeom>
          <a:noFill/>
        </p:spPr>
        <p:txBody>
          <a:bodyPr/>
          <a:lstStyle/>
          <a:p>
            <a:fld id="{1AD28777-D8AB-B946-A3AE-EFB94930FCD9}" type="slidenum">
              <a:rPr lang="en-US"/>
              <a:pPr/>
              <a:t>42</a:t>
            </a:fld>
            <a:endParaRPr lang="en-US"/>
          </a:p>
        </p:txBody>
      </p:sp>
      <p:sp>
        <p:nvSpPr>
          <p:cNvPr id="51203" name="Rectangle 2"/>
          <p:cNvSpPr>
            <a:spLocks noGrp="1" noRot="1" noChangeAspect="1" noChangeArrowheads="1" noTextEdit="1"/>
          </p:cNvSpPr>
          <p:nvPr>
            <p:ph type="sldImg"/>
          </p:nvPr>
        </p:nvSpPr>
        <p:spPr>
          <a:xfrm>
            <a:off x="779463" y="768350"/>
            <a:ext cx="5540375" cy="3836988"/>
          </a:xfrm>
          <a:prstGeom prst="rect">
            <a:avLst/>
          </a:prstGeom>
          <a:ln/>
        </p:spPr>
      </p:sp>
      <p:sp>
        <p:nvSpPr>
          <p:cNvPr id="51204" name="Rectangle 3"/>
          <p:cNvSpPr>
            <a:spLocks noGrp="1" noChangeArrowheads="1"/>
          </p:cNvSpPr>
          <p:nvPr>
            <p:ph type="body" idx="1"/>
          </p:nvPr>
        </p:nvSpPr>
        <p:spPr>
          <a:xfrm>
            <a:off x="709613" y="4860925"/>
            <a:ext cx="5680075" cy="4605338"/>
          </a:xfrm>
          <a:prstGeom prst="rect">
            <a:avLst/>
          </a:prstGeom>
          <a:noFill/>
          <a:ln/>
        </p:spPr>
        <p:txBody>
          <a:bodyPr/>
          <a:lstStyle/>
          <a:p>
            <a:pPr eaLnBrk="1" hangingPunct="1"/>
            <a:endParaRPr lang="pt-BR">
              <a:latin typeface="Verdana" pitchFamily="-109" charset="0"/>
              <a:ea typeface="ＭＳ Ｐゴシック" pitchFamily="-109" charset="-128"/>
              <a:cs typeface="ＭＳ Ｐゴシック" pitchFamily="-109"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43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8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 are currently developing and implementing the the Catalogue of the Epidemic Marketplace. This process is tightly connected with the population of the Repository with different kinds of epidemic datasets and discussions for better understanding how a metadata description can be made as exact and complete as needed, and still be useful and acceptable to the occasional visitor who deposits a dataset or wants to annotate it. We have started using existing ontologies, such as the UMLS. Our goal is to contribute to making ontologies widely accepted by the Epidemiological community and ensuring their sustainable evolution, by replicating the success of similar initiatives, such as the Gene Ontology in Molecular Biology (</a:t>
            </a:r>
            <a:r>
              <a:rPr lang="en-US" dirty="0" err="1" smtClean="0"/>
              <a:t>Ashburner</a:t>
            </a:r>
            <a:r>
              <a:rPr lang="en-US" dirty="0" smtClean="0"/>
              <a:t> et al. 2000). The method of scanning published epidemic </a:t>
            </a:r>
            <a:r>
              <a:rPr lang="en-US" dirty="0" err="1" smtClean="0"/>
              <a:t>modelling</a:t>
            </a:r>
            <a:r>
              <a:rPr lang="en-US" dirty="0" smtClean="0"/>
              <a:t> studies, extracting references (explicit and implicit) to the described datasets, and then inferring the metadata descriptions they should have, is being very useful, since it makes it possible to understand the variety of data used in epidemic studies, how it is related, and understand the difficulties that this community would experience in providing it. Moreover, these inferred annotations can also be used as examples to new Epidemic Marketplace users with no previous metadata definition experience. We believe that this may spawn the development of increasingly richer and accurate metadata </a:t>
            </a:r>
            <a:r>
              <a:rPr lang="en-US" dirty="0" err="1" smtClean="0"/>
              <a:t>characterisations</a:t>
            </a:r>
            <a:r>
              <a:rPr lang="en-US" dirty="0" smtClean="0"/>
              <a:t> of epidemic datasets.  The biggest challenge that lies ahead is how to motivate the community to populate the Epidemic Marketplace. We will soon be facing an instance of the classic “chicken-and-egg problem,” where the prototype is not perceived as an attractive resource because it has not a rich collection of datasets, and it hasn’t more datasets because the community does not perceive its potential. Thus, our </a:t>
            </a:r>
            <a:r>
              <a:rPr lang="en-US" dirty="0" err="1" smtClean="0"/>
              <a:t>Epiwork</a:t>
            </a:r>
            <a:r>
              <a:rPr lang="en-US" dirty="0" smtClean="0"/>
              <a:t> partners who have been active in creating models using real world data that they have collected over the years will have a key role. Another strategy involves the active collection of data and updates to datasets from the web, for automatic annotation or archival into the Epidemic Marketplace. Our current prototype has been collecting data from Twitter on a daily basis. It is worth noting that the EM not only collects the data, but also stores them. This is important because messages in Twitter are only available for one month. As we are periodically assembling these messages into semantically annotated data collections in the Repository, they could become a useful resource for researchers </a:t>
            </a:r>
            <a:r>
              <a:rPr lang="en-US" dirty="0" err="1" smtClean="0"/>
              <a:t>modelling</a:t>
            </a:r>
            <a:r>
              <a:rPr lang="en-US" dirty="0" smtClean="0"/>
              <a:t> the spreading of diseases. In the future we could correlate the predictions made from the data in these collections with official statistics and assess its accuracy. Previous work with web search logs data, which are private, has shown how effective these short texts can be for predicting epidemic outbreaks when the date and location of their authors can be traced (Ginsberg et al. 2008). We will welcome any other organizations willing to participate in the Epidemic Marketplace after the stress tests that are underway and the software reaches beta-level quality. We will also make the full source code available as Open Source and encourage the development of extensions.  Later on, we expect to publish the first integrated models providing integrated views of both internally and externally stored data together with a catalogue of available epidemiological data. </a:t>
            </a:r>
            <a:endParaRPr lang="pt-PT" dirty="0" smtClean="0"/>
          </a:p>
          <a:p>
            <a:endParaRPr lang="pt-PT"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54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EPIWORK project proposes a multidisciplinary research effort aimed at developing the appropriate framework of tools and  knowledge needed for the design of epidemic forecast infrastructures to be used in by epidemiologists and public health scientists. The project is a truly interdisciplinary effort, anchored to the research questions and needs of epidemiology research by the participation in the consortium of leading epidemiologists, public health specialists and mathematical biologists.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Epidemic researchers along with informatics, computer science, complex systems and physics leading scientists, will tackle most of the much needed development in epidemic forecast of modeling, computational and ICT tools such as </a:t>
            </a:r>
            <a:r>
              <a:rPr lang="en-US" dirty="0" err="1" smtClean="0"/>
              <a:t>i</a:t>
            </a:r>
            <a:r>
              <a:rPr lang="en-US" dirty="0" smtClean="0"/>
              <a:t>) the foundation and development of the mathematical and computational methods needed to achieve prediction and predictability of disease spreading in complex techno-social systems; ii) the development of large scale, data driven computational models endowed with a high level of realism and aimed at epidemic scenario forecast; iii) the design and implementation of original data-collection schemes motivated by identified </a:t>
            </a:r>
            <a:r>
              <a:rPr lang="en-US" dirty="0" err="1" smtClean="0"/>
              <a:t>modelling</a:t>
            </a:r>
            <a:r>
              <a:rPr lang="en-US" dirty="0" smtClean="0"/>
              <a:t> needs, such as the collection of real-time disease incidence, through innovative web and ICT applications; </a:t>
            </a:r>
            <a:r>
              <a:rPr lang="en-US" dirty="0" err="1" smtClean="0"/>
              <a:t>v</a:t>
            </a:r>
            <a:r>
              <a:rPr lang="en-US" dirty="0" smtClean="0"/>
              <a:t>) the set up of a computational platform for epidemic research and data sharing that will generate important synergies between research communities and countries.</a:t>
            </a:r>
            <a:endParaRPr lang="pt-P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US" dirty="0" smtClean="0"/>
              <a:t>The overall objective of an epidemic forecast infrastructure is ultimately the support of modeling approaches addressing the required complexity/realism requirements for explaining and predicting the </a:t>
            </a:r>
            <a:r>
              <a:rPr lang="en-US" dirty="0" err="1" smtClean="0"/>
              <a:t>spatio</a:t>
            </a:r>
            <a:r>
              <a:rPr lang="en-US" dirty="0" smtClean="0"/>
              <a:t>-temporal dynamics of infectious disease propagation at the global scale (with a focus on Europe). </a:t>
            </a:r>
          </a:p>
          <a:p>
            <a:endParaRPr lang="en-US" dirty="0" smtClean="0"/>
          </a:p>
          <a:p>
            <a:r>
              <a:rPr lang="en-US" dirty="0" smtClean="0"/>
              <a:t>Here we develop an information platform to mediate access to distributed collections of public health data, offering an easy and safe way to share data for those data providers who want to collaborate with epidemiological modelers.</a:t>
            </a:r>
          </a:p>
          <a:p>
            <a:endParaRPr lang="en-US" dirty="0" smtClean="0"/>
          </a:p>
          <a:p>
            <a:r>
              <a:rPr lang="en-US" dirty="0" smtClean="0"/>
              <a:t>Researchers will use this platform in multiple ways:</a:t>
            </a:r>
          </a:p>
          <a:p>
            <a:r>
              <a:rPr lang="en-US" dirty="0" smtClean="0"/>
              <a:t>as catalogue of data sources containing the metadata describing existing databases;</a:t>
            </a:r>
          </a:p>
          <a:p>
            <a:r>
              <a:rPr lang="en-US" dirty="0" smtClean="0"/>
              <a:t>as a forum to publish information about their own data, seeking </a:t>
            </a:r>
            <a:r>
              <a:rPr lang="en-US" dirty="0" err="1" smtClean="0"/>
              <a:t>modellers</a:t>
            </a:r>
            <a:r>
              <a:rPr lang="en-US" dirty="0" smtClean="0"/>
              <a:t> to collaborate with, and/or to seek sources of data that could be of interest to their epidemiological </a:t>
            </a:r>
            <a:r>
              <a:rPr lang="en-US" dirty="0" err="1" smtClean="0"/>
              <a:t>modelling</a:t>
            </a:r>
            <a:r>
              <a:rPr lang="en-US" dirty="0" smtClean="0"/>
              <a:t> efforts;</a:t>
            </a:r>
          </a:p>
          <a:p>
            <a:r>
              <a:rPr lang="en-US" dirty="0" smtClean="0"/>
              <a:t>as the host of mediating software that can automatically process queries for epidemiological data available from the information sources connected to the platform.</a:t>
            </a:r>
          </a:p>
          <a:p>
            <a:endParaRPr lang="en-US" dirty="0" smtClean="0"/>
          </a:p>
          <a:p>
            <a:endParaRPr lang="pt-P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32500" lnSpcReduction="20000"/>
          </a:bodyPr>
          <a:lstStyle/>
          <a:p>
            <a:endParaRPr lang="en-GB" sz="1200" kern="1200" dirty="0" smtClean="0">
              <a:solidFill>
                <a:schemeClr val="tx1"/>
              </a:solidFill>
              <a:latin typeface="Times New Roman" charset="0"/>
              <a:ea typeface="+mn-ea"/>
              <a:cs typeface="+mn-cs"/>
            </a:endParaRPr>
          </a:p>
          <a:p>
            <a:r>
              <a:rPr lang="en-US" dirty="0" smtClean="0"/>
              <a:t/>
            </a:r>
            <a:br>
              <a:rPr lang="en-US" dirty="0" smtClean="0"/>
            </a:br>
            <a:endParaRPr lang="pt-PT"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lnSpcReduction="10000"/>
          </a:bodyPr>
          <a:lstStyle/>
          <a:p>
            <a:r>
              <a:rPr lang="en-GB" sz="1200" kern="1200" dirty="0" smtClean="0">
                <a:solidFill>
                  <a:schemeClr val="tx1"/>
                </a:solidFill>
                <a:latin typeface="Times New Roman" charset="0"/>
                <a:ea typeface="+mn-ea"/>
                <a:cs typeface="+mn-cs"/>
              </a:rPr>
              <a:t>The description of the datasets used in the models of all sorts of epidemics would require all the necessary to propose a model capable of describing virtually every kind of information, given the diversity of factors and the interdisciplinary of epidemiologic studies. In the study of a specific disease it is possible to have datasets describing the disease, how it spreads, clinical data about a population and so on. Data may be geo-referenced and geospatial data may be necessary for the modelling of the disease transmission. Other data can be important for the study of diseases, such as genetic, socio-economic, demographic, environmental and behavioural data. The need to encompass so many areas of study will reflect on the contents of the datasets and ultimately on their metadata, calling for a data organisation supporting interlinked data (</a:t>
            </a:r>
            <a:r>
              <a:rPr lang="en-US" sz="1200" kern="1200" dirty="0" err="1" smtClean="0">
                <a:solidFill>
                  <a:schemeClr val="tx1"/>
                </a:solidFill>
                <a:latin typeface="Times New Roman" charset="0"/>
                <a:ea typeface="+mn-ea"/>
                <a:cs typeface="+mn-cs"/>
              </a:rPr>
              <a:t>Bodenreider</a:t>
            </a:r>
            <a:r>
              <a:rPr lang="en-US" sz="1200" kern="1200" dirty="0" smtClean="0">
                <a:solidFill>
                  <a:schemeClr val="tx1"/>
                </a:solidFill>
                <a:latin typeface="Times New Roman" charset="0"/>
                <a:ea typeface="+mn-ea"/>
                <a:cs typeface="+mn-cs"/>
              </a:rPr>
              <a:t> and Stevens 2006; </a:t>
            </a:r>
            <a:r>
              <a:rPr lang="en-US" sz="1200" kern="1200" dirty="0" err="1" smtClean="0">
                <a:solidFill>
                  <a:schemeClr val="tx1"/>
                </a:solidFill>
                <a:latin typeface="Times New Roman" charset="0"/>
                <a:ea typeface="+mn-ea"/>
                <a:cs typeface="+mn-cs"/>
              </a:rPr>
              <a:t>Bizer</a:t>
            </a:r>
            <a:r>
              <a:rPr lang="en-US" sz="1200" kern="1200" dirty="0" smtClean="0">
                <a:solidFill>
                  <a:schemeClr val="tx1"/>
                </a:solidFill>
                <a:latin typeface="Times New Roman" charset="0"/>
                <a:ea typeface="+mn-ea"/>
                <a:cs typeface="+mn-cs"/>
              </a:rPr>
              <a:t> in press)</a:t>
            </a:r>
          </a:p>
          <a:p>
            <a:r>
              <a:rPr lang="en-GB" sz="1200" kern="1200" dirty="0" smtClean="0">
                <a:solidFill>
                  <a:schemeClr val="tx1"/>
                </a:solidFill>
                <a:latin typeface="Times New Roman" charset="0"/>
                <a:ea typeface="+mn-ea"/>
                <a:cs typeface="+mn-cs"/>
              </a:rPr>
              <a:t>Given the high diversity and heterogeneity of epidemic data involved, a common reference model based on metadata is needed. Metadata terms are being defined based on controlled vocabularies and ontology terms, and ontologies will be also used to characterize the entities and relationships among them in the datasets. As a result, the information model of the Epidemic Marketplace is directly defined through metadata and ontologies. Together, they will be essential in the development of epidemic modelling digital libraries, as they make documents and other data sources accessible in a more sophisticated, structured and meaningful manner.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For example, using a specific ontology to describe a specific disease makes everybody referring to a specific disease to use the same term, making the information discovery simpler and more complete. But it also keeps the metadata text simpler, since the ontology itself contains other data that doesn’t need to be inserted as metadata. For example, through an ontology of places (a geographic ontology), if we have a specific location code, we can obtain other information about that location, such as country, coordinates, altitude, city and so on.</a:t>
            </a:r>
            <a:endParaRPr lang="en-US" sz="1200" kern="1200" dirty="0" smtClean="0">
              <a:solidFill>
                <a:schemeClr val="tx1"/>
              </a:solidFill>
              <a:latin typeface="Times New Roman" charset="0"/>
              <a:ea typeface="+mn-ea"/>
              <a:cs typeface="+mn-cs"/>
            </a:endParaRPr>
          </a:p>
          <a:p>
            <a:endParaRPr lang="pt-PT"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r>
              <a:rPr lang="en-US" sz="1200" kern="1200" dirty="0" smtClean="0">
                <a:solidFill>
                  <a:schemeClr val="tx1"/>
                </a:solidFill>
                <a:latin typeface="Verdana" pitchFamily="-111" charset="0"/>
                <a:ea typeface="ＭＳ Ｐゴシック" pitchFamily="-111" charset="-128"/>
                <a:cs typeface="ＭＳ Ｐゴシック" pitchFamily="-111" charset="-128"/>
              </a:rPr>
              <a:t>To manage the information in the Epidemic Marketplace, mainly catalogues of datasets and the datasets themselves, it is necessary to adopt a common reference model and provide its description as metadata. Metadata is information about data. It provides a context for the data, helping to understand, to manage and to search it. </a:t>
            </a:r>
          </a:p>
          <a:p>
            <a:endParaRPr lang="en-US" sz="1200" kern="1200" dirty="0" smtClean="0">
              <a:solidFill>
                <a:schemeClr val="tx1"/>
              </a:solidFill>
              <a:latin typeface="Verdana" pitchFamily="-111" charset="0"/>
              <a:ea typeface="ＭＳ Ｐゴシック" pitchFamily="-111" charset="-128"/>
              <a:cs typeface="ＭＳ Ｐゴシック" pitchFamily="-111" charset="-128"/>
            </a:endParaRPr>
          </a:p>
          <a:p>
            <a:r>
              <a:rPr lang="en-US" sz="1200" kern="1200" dirty="0" smtClean="0">
                <a:solidFill>
                  <a:schemeClr val="tx1"/>
                </a:solidFill>
                <a:latin typeface="Verdana" pitchFamily="-111" charset="0"/>
                <a:ea typeface="ＭＳ Ｐゴシック" pitchFamily="-111" charset="-128"/>
                <a:cs typeface="ＭＳ Ｐゴシック" pitchFamily="-111" charset="-128"/>
              </a:rPr>
              <a:t>The level of detail of metadata can change according to end use of the described data.  Metadata enables more correct and accurate data exchange and retrieval. The use of metadata standards makes the datasets’ information models easier to be understood and used by different users and applications. As automatic tools for the manipulation, edition and exchange of data become more common and data needs to be machine- readable, the implementation of standard metadata becomes more and more important. </a:t>
            </a:r>
          </a:p>
          <a:p>
            <a:endParaRPr lang="en-US" sz="1200" kern="1200" dirty="0" smtClean="0">
              <a:solidFill>
                <a:schemeClr val="tx1"/>
              </a:solidFill>
              <a:latin typeface="Verdana" pitchFamily="-111" charset="0"/>
              <a:ea typeface="ＭＳ Ｐゴシック" pitchFamily="-111" charset="-128"/>
              <a:cs typeface="ＭＳ Ｐゴシック" pitchFamily="-111" charset="-128"/>
            </a:endParaRPr>
          </a:p>
          <a:p>
            <a:r>
              <a:rPr lang="en-US" sz="1200" kern="1200" dirty="0" smtClean="0">
                <a:solidFill>
                  <a:schemeClr val="tx1"/>
                </a:solidFill>
                <a:latin typeface="Verdana" pitchFamily="-111" charset="0"/>
                <a:ea typeface="ＭＳ Ｐゴシック" pitchFamily="-111" charset="-128"/>
                <a:cs typeface="ＭＳ Ｐゴシック" pitchFamily="-111" charset="-128"/>
              </a:rPr>
              <a:t>For example in the epidemic marketplace, the existence of metadata and a catalogue allows for the search of specific information without having to download and open a document to see its contents. If a researcher is looking for datasets relative to a specific disease or a specific geographic location, it is possible to obtain that information by searching the catalogue of metadata in the repository. </a:t>
            </a:r>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85000" lnSpcReduction="20000"/>
          </a:bodyPr>
          <a:lstStyle/>
          <a:p>
            <a:r>
              <a:rPr lang="en-GB" sz="1200" b="1" kern="1200" dirty="0" smtClean="0">
                <a:solidFill>
                  <a:schemeClr val="tx1"/>
                </a:solidFill>
                <a:latin typeface="Times New Roman" charset="0"/>
                <a:ea typeface="+mn-ea"/>
                <a:cs typeface="+mn-cs"/>
              </a:rPr>
              <a:t>Standards</a:t>
            </a:r>
            <a:endParaRPr lang="en-US" sz="1200" b="1"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There are several standards for the collection and management of metadata. ISO/IEC 11179 is the international standard for representing metadata for an organization in a Metadata Registry (MDR) that has been implemented by organizations in the Health domain. Several health organizations have created implementations of this MDR, such as </a:t>
            </a:r>
            <a:r>
              <a:rPr lang="en-GB" sz="1200" kern="1200" dirty="0" err="1" smtClean="0">
                <a:solidFill>
                  <a:schemeClr val="tx1"/>
                </a:solidFill>
                <a:latin typeface="Times New Roman" charset="0"/>
                <a:ea typeface="+mn-ea"/>
                <a:cs typeface="+mn-cs"/>
              </a:rPr>
              <a:t>METeOR</a:t>
            </a:r>
            <a:r>
              <a:rPr lang="en-GB" sz="1200" kern="1200" dirty="0" smtClean="0">
                <a:solidFill>
                  <a:schemeClr val="tx1"/>
                </a:solidFill>
                <a:latin typeface="Times New Roman" charset="0"/>
                <a:ea typeface="+mn-ea"/>
                <a:cs typeface="+mn-cs"/>
              </a:rPr>
              <a:t> (Australian Institute of Health and Welfare 2009). However, the DCES (Dublin Core Metadata Element Set) is the most relevant standard to our epidemic modelling </a:t>
            </a:r>
            <a:r>
              <a:rPr lang="en-GB" sz="1200" kern="1200" dirty="0" err="1" smtClean="0">
                <a:solidFill>
                  <a:schemeClr val="tx1"/>
                </a:solidFill>
                <a:latin typeface="Times New Roman" charset="0"/>
                <a:ea typeface="+mn-ea"/>
                <a:cs typeface="+mn-cs"/>
              </a:rPr>
              <a:t>e</a:t>
            </a:r>
            <a:r>
              <a:rPr lang="en-GB" sz="1200" kern="1200" dirty="0" smtClean="0">
                <a:solidFill>
                  <a:schemeClr val="tx1"/>
                </a:solidFill>
                <a:latin typeface="Times New Roman" charset="0"/>
                <a:ea typeface="+mn-ea"/>
                <a:cs typeface="+mn-cs"/>
              </a:rPr>
              <a:t>-science infrastructure, because it was conceived for describing web resources, and that is the way the Epidemic Marketplace will be primarily available (DCMI 2008). The DCES is a vocabulary of fifteen properties to be used to describe document-like files in the web. These fifteen elements are a part of a larger set of metadata vocabularies and technical specifications maintained by the DCMI (Dublin Core Metadata Initiative), the DCMI Metadata Terms (DCMI 2008b). DCMI includes, formal domains and ranges in the definitions of its properties. This means that each property may be related to one or more classes by a </a:t>
            </a:r>
            <a:r>
              <a:rPr lang="en-GB" sz="1200" i="1" kern="1200" dirty="0" smtClean="0">
                <a:solidFill>
                  <a:schemeClr val="tx1"/>
                </a:solidFill>
                <a:latin typeface="Times New Roman" charset="0"/>
                <a:ea typeface="+mn-ea"/>
                <a:cs typeface="+mn-cs"/>
              </a:rPr>
              <a:t>has domain</a:t>
            </a:r>
            <a:r>
              <a:rPr lang="en-GB" sz="1200" kern="1200" dirty="0" smtClean="0">
                <a:solidFill>
                  <a:schemeClr val="tx1"/>
                </a:solidFill>
                <a:latin typeface="Times New Roman" charset="0"/>
                <a:ea typeface="+mn-ea"/>
                <a:cs typeface="+mn-cs"/>
              </a:rPr>
              <a:t> relationship, indicating the class of resources that the property should be used to describe, and to one or more classes by a </a:t>
            </a:r>
            <a:r>
              <a:rPr lang="en-GB" sz="1200" i="1" kern="1200" dirty="0" smtClean="0">
                <a:solidFill>
                  <a:schemeClr val="tx1"/>
                </a:solidFill>
                <a:latin typeface="Times New Roman" charset="0"/>
                <a:ea typeface="+mn-ea"/>
                <a:cs typeface="+mn-cs"/>
              </a:rPr>
              <a:t>has range</a:t>
            </a:r>
            <a:r>
              <a:rPr lang="en-GB" sz="1200" kern="1200" dirty="0" smtClean="0">
                <a:solidFill>
                  <a:schemeClr val="tx1"/>
                </a:solidFill>
                <a:latin typeface="Times New Roman" charset="0"/>
                <a:ea typeface="+mn-ea"/>
                <a:cs typeface="+mn-cs"/>
              </a:rPr>
              <a:t> relationship, indicating the class of resources that should be used as values for that property (Powell et al. 2008).</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DCMI recommends the use of controlled languages whenever possible for the description of each element.  However, the development of an ontology that is accepted by the whole community is a complex lengthy and costly endeavour, so it is important to reuse as much as possible existing ontologies to reduce costs and implementation time. In addition, adopting already used ontologies simplifies the access to interlinked datasets.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OBO (Open Biomedical Ontologies) is a repository of openly available and relevant ontologies to our problem domain (Smith 2007). We will adopt relevant ontologies from this realm and also controlled languages, such as the ones recommended by the DCMI. One example is the UMLS </a:t>
            </a:r>
            <a:r>
              <a:rPr lang="en-GB" sz="1200" kern="1200" dirty="0" err="1" smtClean="0">
                <a:solidFill>
                  <a:schemeClr val="tx1"/>
                </a:solidFill>
                <a:latin typeface="Times New Roman" charset="0"/>
                <a:ea typeface="+mn-ea"/>
                <a:cs typeface="+mn-cs"/>
              </a:rPr>
              <a:t>Metathesaurus</a:t>
            </a:r>
            <a:r>
              <a:rPr lang="en-GB" sz="1200" kern="1200" dirty="0" smtClean="0">
                <a:solidFill>
                  <a:schemeClr val="tx1"/>
                </a:solidFill>
                <a:latin typeface="Times New Roman" charset="0"/>
                <a:ea typeface="+mn-ea"/>
                <a:cs typeface="+mn-cs"/>
              </a:rPr>
              <a:t> (</a:t>
            </a:r>
            <a:r>
              <a:rPr lang="en-GB" sz="1200" kern="1200" dirty="0" err="1" smtClean="0">
                <a:solidFill>
                  <a:schemeClr val="tx1"/>
                </a:solidFill>
                <a:latin typeface="Times New Roman" charset="0"/>
                <a:ea typeface="+mn-ea"/>
                <a:cs typeface="+mn-cs"/>
              </a:rPr>
              <a:t>Bodenrieder</a:t>
            </a:r>
            <a:r>
              <a:rPr lang="en-GB" sz="1200" kern="1200" dirty="0" smtClean="0">
                <a:solidFill>
                  <a:schemeClr val="tx1"/>
                </a:solidFill>
                <a:latin typeface="Times New Roman" charset="0"/>
                <a:ea typeface="+mn-ea"/>
                <a:cs typeface="+mn-cs"/>
              </a:rPr>
              <a:t> 2004), which is commonly used in metadata descriptions based on the Dublin Core Standards in the biomedical domain.</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DCMI suggests the use of the TGN - Thesaurus of Geographic Names (</a:t>
            </a:r>
            <a:r>
              <a:rPr lang="en-GB" sz="1200" kern="1200" dirty="0" err="1" smtClean="0">
                <a:solidFill>
                  <a:schemeClr val="tx1"/>
                </a:solidFill>
                <a:latin typeface="Times New Roman" charset="0"/>
                <a:ea typeface="+mn-ea"/>
                <a:cs typeface="+mn-cs"/>
              </a:rPr>
              <a:t>Harpring</a:t>
            </a:r>
            <a:r>
              <a:rPr lang="en-GB" sz="1200" kern="1200" dirty="0" smtClean="0">
                <a:solidFill>
                  <a:schemeClr val="tx1"/>
                </a:solidFill>
                <a:latin typeface="Times New Roman" charset="0"/>
                <a:ea typeface="+mn-ea"/>
                <a:cs typeface="+mn-cs"/>
              </a:rPr>
              <a:t> 1997) for location references. However, the use of ontologies, such as Geo-Net-PT that we developed for Portugal (</a:t>
            </a:r>
            <a:r>
              <a:rPr lang="en-GB" sz="1200" kern="1200" dirty="0" err="1" smtClean="0">
                <a:solidFill>
                  <a:schemeClr val="tx1"/>
                </a:solidFill>
                <a:latin typeface="Times New Roman" charset="0"/>
                <a:ea typeface="+mn-ea"/>
                <a:cs typeface="+mn-cs"/>
              </a:rPr>
              <a:t>Pellicer</a:t>
            </a:r>
            <a:r>
              <a:rPr lang="en-GB" sz="1200" kern="1200" dirty="0" smtClean="0">
                <a:solidFill>
                  <a:schemeClr val="tx1"/>
                </a:solidFill>
                <a:latin typeface="Times New Roman" charset="0"/>
                <a:ea typeface="+mn-ea"/>
                <a:cs typeface="+mn-cs"/>
              </a:rPr>
              <a:t> et al. 2010) or Yahoo! </a:t>
            </a:r>
            <a:r>
              <a:rPr lang="en-GB" sz="1200" kern="1200" dirty="0" err="1" smtClean="0">
                <a:solidFill>
                  <a:schemeClr val="tx1"/>
                </a:solidFill>
                <a:latin typeface="Times New Roman" charset="0"/>
                <a:ea typeface="+mn-ea"/>
                <a:cs typeface="+mn-cs"/>
              </a:rPr>
              <a:t>GeoPlanet</a:t>
            </a:r>
            <a:r>
              <a:rPr lang="en-GB" sz="1200" kern="1200" dirty="0" smtClean="0">
                <a:solidFill>
                  <a:schemeClr val="tx1"/>
                </a:solidFill>
                <a:latin typeface="Times New Roman" charset="0"/>
                <a:ea typeface="+mn-ea"/>
                <a:cs typeface="+mn-cs"/>
              </a:rPr>
              <a:t> (Yahoo, 2009) can make the annotation more exact.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We are also tracking novel services provided by INSPIRE, an initiative of the European Commission for establishing an infrastructure for spatial information in Europe (European Commission 2007).</a:t>
            </a:r>
            <a:endParaRPr lang="en-US" sz="1200" kern="1200" dirty="0" smtClean="0">
              <a:solidFill>
                <a:schemeClr val="tx1"/>
              </a:solidFill>
              <a:latin typeface="Times New Roman" charset="0"/>
              <a:ea typeface="+mn-ea"/>
              <a:cs typeface="+mn-cs"/>
            </a:endParaRPr>
          </a:p>
          <a:p>
            <a:endParaRPr lang="pt-PT"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p:spPr>
      </p:sp>
      <p:sp>
        <p:nvSpPr>
          <p:cNvPr id="3" name="Notes Placeholder 2"/>
          <p:cNvSpPr>
            <a:spLocks noGrp="1"/>
          </p:cNvSpPr>
          <p:nvPr>
            <p:ph type="body" idx="1"/>
          </p:nvPr>
        </p:nvSpPr>
        <p:spPr>
          <a:xfrm>
            <a:off x="709613" y="4860925"/>
            <a:ext cx="5680075" cy="4605338"/>
          </a:xfrm>
          <a:prstGeom prst="rect">
            <a:avLst/>
          </a:prstGeom>
        </p:spPr>
        <p:txBody>
          <a:bodyPr>
            <a:normAutofit/>
          </a:bodyPr>
          <a:lstStyle/>
          <a:p>
            <a:r>
              <a:rPr lang="en-US" sz="1200" b="0" kern="1200" dirty="0" smtClean="0">
                <a:solidFill>
                  <a:schemeClr val="tx1"/>
                </a:solidFill>
                <a:latin typeface="Verdana" pitchFamily="-111" charset="0"/>
                <a:ea typeface="ＭＳ Ｐゴシック" pitchFamily="-111" charset="-128"/>
                <a:cs typeface="ＭＳ Ｐゴシック" pitchFamily="-111" charset="-128"/>
              </a:rPr>
              <a:t>ISO/IEC 11179 Metadata Registry (MDR) Standard</a:t>
            </a:r>
          </a:p>
          <a:p>
            <a:endParaRPr lang="en-US" sz="1200" b="1" kern="1200" dirty="0" smtClean="0">
              <a:solidFill>
                <a:schemeClr val="tx1"/>
              </a:solidFill>
              <a:latin typeface="Verdana" pitchFamily="-111" charset="0"/>
              <a:ea typeface="ＭＳ Ｐゴシック" pitchFamily="-111" charset="-128"/>
              <a:cs typeface="ＭＳ Ｐゴシック" pitchFamily="-111" charset="-128"/>
            </a:endParaRPr>
          </a:p>
          <a:p>
            <a:r>
              <a:rPr lang="en-US" dirty="0" smtClean="0"/>
              <a:t>The fifteen element descriptions that have been formally endorsed in the ISO Standard 15836-2003 of February 2003, ANSI/NISO Standard Z39.85-2007 of May 2007 and IETF RFC 5013 of August 2007.</a:t>
            </a:r>
          </a:p>
          <a:p>
            <a:endParaRPr lang="en-US" dirty="0" smtClean="0"/>
          </a:p>
          <a:p>
            <a:r>
              <a:rPr lang="en-US" dirty="0" smtClean="0"/>
              <a:t>Since January 2008, DCMI includes formal domains and ranges in the definitions of its properties. This means that each property may be related to one or more classes by a has domain relationship, indicating the class of resources that the property should be used to describe, and to one or more classes by a has range relationship, indicating the class of resources that should be used as values for that property (Powell et al. 2008).</a:t>
            </a:r>
          </a:p>
          <a:p>
            <a:r>
              <a:rPr lang="en-US" dirty="0" smtClean="0"/>
              <a:t>In order to not affect the conformance of existing implementations in RDF, domains and ranges have not been specified for the fifteen properties of the dc: namespace (http://purl.org/dc/elements/1.1/). Rather, fifteen new properties with "names" identical to those of the Dublin Core Metadata Element Set Version 1.1 have been created in the </a:t>
            </a:r>
            <a:r>
              <a:rPr lang="en-US" dirty="0" err="1" smtClean="0"/>
              <a:t>dcterms</a:t>
            </a:r>
            <a:r>
              <a:rPr lang="en-US" dirty="0" smtClean="0"/>
              <a:t>: namespace (http://</a:t>
            </a:r>
            <a:r>
              <a:rPr lang="en-US" dirty="0" err="1" smtClean="0"/>
              <a:t>purl.org</a:t>
            </a:r>
            <a:r>
              <a:rPr lang="en-US" dirty="0" smtClean="0"/>
              <a:t>/dc/terms/). These fifteen new properties have been defined as sub-properties of the corresponding properties of DCMES Version 1.1. The use of the new and semantically more precise </a:t>
            </a:r>
            <a:r>
              <a:rPr lang="en-US" dirty="0" err="1" smtClean="0"/>
              <a:t>dcterms</a:t>
            </a:r>
            <a:r>
              <a:rPr lang="en-US" dirty="0" smtClean="0"/>
              <a:t> is recommended in order to best implement the use of machine </a:t>
            </a:r>
            <a:r>
              <a:rPr lang="en-US" dirty="0" err="1" smtClean="0"/>
              <a:t>processable</a:t>
            </a:r>
            <a:r>
              <a:rPr lang="en-US" dirty="0" smtClean="0"/>
              <a:t> metadata</a:t>
            </a:r>
          </a:p>
          <a:p>
            <a:endParaRPr lang="pt-PT" dirty="0"/>
          </a:p>
        </p:txBody>
      </p:sp>
      <p:sp>
        <p:nvSpPr>
          <p:cNvPr id="4" name="Slide Number Placeholder 3"/>
          <p:cNvSpPr>
            <a:spLocks noGrp="1"/>
          </p:cNvSpPr>
          <p:nvPr>
            <p:ph type="sldNum" sz="quarter" idx="10"/>
          </p:nvPr>
        </p:nvSpPr>
        <p:spPr>
          <a:xfrm>
            <a:off x="4021138" y="9721850"/>
            <a:ext cx="3076575" cy="511175"/>
          </a:xfrm>
          <a:prstGeom prst="rect">
            <a:avLst/>
          </a:prstGeom>
        </p:spPr>
        <p:txBody>
          <a:bodyPr/>
          <a:lstStyle/>
          <a:p>
            <a:fld id="{4B684ED6-D5B4-E042-91AA-B7CA20E660FE}"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768350"/>
            <a:ext cx="5540375" cy="3836988"/>
          </a:xfrm>
          <a:prstGeom prst="rect">
            <a:avLst/>
          </a:prstGeom>
          <a:noFill/>
          <a:ln w="12700">
            <a:solidFill>
              <a:prstClr val="black"/>
            </a:solidFill>
          </a:ln>
        </p:spPr>
      </p:sp>
      <p:sp>
        <p:nvSpPr>
          <p:cNvPr id="3" name="Notes Placeholder 2"/>
          <p:cNvSpPr>
            <a:spLocks noGrp="1"/>
          </p:cNvSpPr>
          <p:nvPr>
            <p:ph type="body" idx="1"/>
          </p:nvPr>
        </p:nvSpPr>
        <p:spPr>
          <a:xfrm>
            <a:off x="709613" y="4860925"/>
            <a:ext cx="5680075" cy="4605338"/>
          </a:xfrm>
          <a:prstGeom prst="rect">
            <a:avLst/>
          </a:prstGeom>
        </p:spPr>
        <p:txBody>
          <a:bodyPr>
            <a:normAutofit fontScale="47500" lnSpcReduction="20000"/>
          </a:bodyPr>
          <a:lstStyle/>
          <a:p>
            <a:r>
              <a:rPr lang="en-GB" sz="1200" b="1" kern="1200" dirty="0" smtClean="0">
                <a:solidFill>
                  <a:schemeClr val="tx1"/>
                </a:solidFill>
                <a:latin typeface="Times New Roman" charset="0"/>
                <a:ea typeface="+mn-ea"/>
                <a:cs typeface="+mn-cs"/>
              </a:rPr>
              <a:t>Strategies for Creating an Epidemic Data Metadata Model</a:t>
            </a:r>
            <a:endParaRPr lang="en-US" sz="1200" b="1"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In a first stage, the Epidemic Marketplace aims at creating a catalogue of epidemic datasets with extensive metadata describing their main characteristics. Ontologies will play an important role in establishing the common terminology to be used in this process and to interlink heterogeneous metadata classifications. The Epidemic Marketplace will explore a comprehensive set of relevant ontologies that besides being used to characterise datasets, will also become important datasets to epidemic modellers. Some of these are already being organised in collections.</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At a later stage, the marketplace will provide a unified and integrated approach for the management of epidemic data sources. Ontologies will have an important role in integrating these heterogeneous data sources by providing semantic relationships among the described objects. Further on, the marketplace will include methods and services for aligning the ontologies. The aligned ontologies and annotated datasets will eventually serve as the basis for a distributed information reference for epidemic modellers, which will help further on the integration and communication among the community of epidemiologists.</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To describe the epidemic datasets, it is first necessary to describe the datasets as web resources. This will be done using the DCMI terms and conventions. It will also be necessary to describe the information contained in the datasets. These descriptions constitute what health professionals and researchers will be ultimately looking for.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The level of detail of the metadata is another aspect that must be carefully designed: a low level of detail may not be able to sufficiently describe the datasets, making the right information harder to find, but a too detailed metadata scheme can turn the annotation of a specific dataset into a daunting task, hindering the acceptance of the model by the user community. In view of this, we intend to start modelling the datasets with a low level of detail, annotating the 15 standard DC elements as character data. Further down the line, we will support the extension of the DC elements annotations with semantically richer descriptions. That will be initially done with the analysis of datasets to be provided by </a:t>
            </a:r>
            <a:r>
              <a:rPr lang="en-GB" sz="1200" kern="1200" dirty="0" err="1" smtClean="0">
                <a:solidFill>
                  <a:schemeClr val="tx1"/>
                </a:solidFill>
                <a:latin typeface="Times New Roman" charset="0"/>
                <a:ea typeface="+mn-ea"/>
                <a:cs typeface="+mn-cs"/>
              </a:rPr>
              <a:t>Epiwork</a:t>
            </a:r>
            <a:r>
              <a:rPr lang="en-GB" sz="1200" kern="1200" dirty="0" smtClean="0">
                <a:solidFill>
                  <a:schemeClr val="tx1"/>
                </a:solidFill>
                <a:latin typeface="Times New Roman" charset="0"/>
                <a:ea typeface="+mn-ea"/>
                <a:cs typeface="+mn-cs"/>
              </a:rPr>
              <a:t> partners. The collaboration with these partners will enable the assessment of which level of detail will be most adequate to the epidemic modellers community.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To be useful, metadata annotation criteria have to follow a common standard, so data can be comparable and searched using similar queries. In order to obtain a standardization of the metadata annotation it is fundamental to use controlled languages as much as possible and languages for describing data structures, progressively limiting the use of free text.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To understand the metadata to be added to annotate epidemic datasets and what properties should be extended in the future for a better data representation, we have analysed a selected sample of datasets:</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EM Twitter Datasets: </a:t>
            </a:r>
            <a:r>
              <a:rPr lang="en-GB" sz="1200" kern="1200" dirty="0" smtClean="0">
                <a:solidFill>
                  <a:schemeClr val="tx1"/>
                </a:solidFill>
                <a:latin typeface="Times New Roman" charset="0"/>
                <a:ea typeface="+mn-ea"/>
                <a:cs typeface="+mn-cs"/>
              </a:rPr>
              <a:t>Twitter data harvested by an initial prototype of the Data Collector module of the Epidemic Marketplace (Lopes et al. 2009). Each dataset contains tweets (messages) with disease and geographic specific keywords. It also contains, for each message, information about the author name (nickname), the source (in this case the </a:t>
            </a:r>
            <a:r>
              <a:rPr lang="en-GB" sz="1200" kern="1200" dirty="0" err="1" smtClean="0">
                <a:solidFill>
                  <a:schemeClr val="tx1"/>
                </a:solidFill>
                <a:latin typeface="Times New Roman" charset="0"/>
                <a:ea typeface="+mn-ea"/>
                <a:cs typeface="+mn-cs"/>
              </a:rPr>
              <a:t>Twitter.com</a:t>
            </a:r>
            <a:r>
              <a:rPr lang="en-GB" sz="1200" kern="1200" dirty="0" smtClean="0">
                <a:solidFill>
                  <a:schemeClr val="tx1"/>
                </a:solidFill>
                <a:latin typeface="Times New Roman" charset="0"/>
                <a:ea typeface="+mn-ea"/>
                <a:cs typeface="+mn-cs"/>
              </a:rPr>
              <a:t> service), the keywords searched, the date, the source and a possible score (assigned according to the confidence on the specific message).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US Airports Dataset: </a:t>
            </a:r>
            <a:r>
              <a:rPr lang="en-GB" sz="1200" kern="1200" dirty="0" smtClean="0">
                <a:solidFill>
                  <a:schemeClr val="tx1"/>
                </a:solidFill>
                <a:latin typeface="Times New Roman" charset="0"/>
                <a:ea typeface="+mn-ea"/>
                <a:cs typeface="+mn-cs"/>
              </a:rPr>
              <a:t>Data about the airport network of the United States. This dataset provides information about the US transportation network, containing data about the 500 US airports with most traffic. The file contains an </a:t>
            </a:r>
            <a:r>
              <a:rPr lang="en-GB" sz="1200" kern="1200" dirty="0" err="1" smtClean="0">
                <a:solidFill>
                  <a:schemeClr val="tx1"/>
                </a:solidFill>
                <a:latin typeface="Times New Roman" charset="0"/>
                <a:ea typeface="+mn-ea"/>
                <a:cs typeface="+mn-cs"/>
              </a:rPr>
              <a:t>anonymised</a:t>
            </a:r>
            <a:r>
              <a:rPr lang="en-GB" sz="1200" kern="1200" dirty="0" smtClean="0">
                <a:solidFill>
                  <a:schemeClr val="tx1"/>
                </a:solidFill>
                <a:latin typeface="Times New Roman" charset="0"/>
                <a:ea typeface="+mn-ea"/>
                <a:cs typeface="+mn-cs"/>
              </a:rPr>
              <a:t> list of connected pairs of nodes and the weight associated to the edge, expressed in terms of number of available seats on the given connection on a yearly basis. </a:t>
            </a:r>
            <a:r>
              <a:rPr lang="en-GB" sz="1200" b="1"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In addition, to add more diversity to these initial datasets and start with a larger study base, we surveyed published articles in epidemiology journals for analysis and inferred the attributes of that datasets reported in those papers. Most of the studies do not provide information on how to access all the used datasets or fully describe them for the purposed of cataloguing with the detail we are envisioning. Nevertheless, this kind of survey provided insights on the metadata modelling aspects that have to be accounted for. We characterized datasets used in studies like:</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Cohen et al. (2008): </a:t>
            </a:r>
            <a:r>
              <a:rPr lang="en-GB" sz="1200" kern="1200" dirty="0" smtClean="0">
                <a:solidFill>
                  <a:schemeClr val="tx1"/>
                </a:solidFill>
                <a:latin typeface="Times New Roman" charset="0"/>
                <a:ea typeface="+mn-ea"/>
                <a:cs typeface="+mn-cs"/>
              </a:rPr>
              <a:t>Analyses the relation of levels of household malaria risk with topography related humidity.</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East et al. (2008): </a:t>
            </a:r>
            <a:r>
              <a:rPr lang="en-GB" sz="1200" kern="1200" dirty="0" smtClean="0">
                <a:solidFill>
                  <a:schemeClr val="tx1"/>
                </a:solidFill>
                <a:latin typeface="Times New Roman" charset="0"/>
                <a:ea typeface="+mn-ea"/>
                <a:cs typeface="+mn-cs"/>
              </a:rPr>
              <a:t>Analyses the patterns of bird migration in order to identify areas in Australia where the risk of avian influenza transmission from migrating birds is higher.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b="1" kern="1200" dirty="0" smtClean="0">
                <a:solidFill>
                  <a:schemeClr val="tx1"/>
                </a:solidFill>
                <a:latin typeface="Times New Roman" charset="0"/>
                <a:ea typeface="+mn-ea"/>
                <a:cs typeface="+mn-cs"/>
              </a:rPr>
              <a:t>Starr et al. (2009): </a:t>
            </a:r>
            <a:r>
              <a:rPr lang="en-GB" sz="1200" kern="1200" dirty="0" smtClean="0">
                <a:solidFill>
                  <a:schemeClr val="tx1"/>
                </a:solidFill>
                <a:latin typeface="Times New Roman" charset="0"/>
                <a:ea typeface="+mn-ea"/>
                <a:cs typeface="+mn-cs"/>
              </a:rPr>
              <a:t>Introduces a model for predicting the spread of Clostridium </a:t>
            </a:r>
            <a:r>
              <a:rPr lang="en-GB" sz="1200" kern="1200" dirty="0" err="1" smtClean="0">
                <a:solidFill>
                  <a:schemeClr val="tx1"/>
                </a:solidFill>
                <a:latin typeface="Times New Roman" charset="0"/>
                <a:ea typeface="+mn-ea"/>
                <a:cs typeface="+mn-cs"/>
              </a:rPr>
              <a:t>difficile</a:t>
            </a:r>
            <a:r>
              <a:rPr lang="en-GB" sz="1200" kern="1200" dirty="0" smtClean="0">
                <a:solidFill>
                  <a:schemeClr val="tx1"/>
                </a:solidFill>
                <a:latin typeface="Times New Roman" charset="0"/>
                <a:ea typeface="+mn-ea"/>
                <a:cs typeface="+mn-cs"/>
              </a:rPr>
              <a:t> in hospital context.</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 </a:t>
            </a:r>
            <a:endParaRPr lang="en-US" sz="1200" kern="1200" dirty="0" smtClean="0">
              <a:solidFill>
                <a:schemeClr val="tx1"/>
              </a:solidFill>
              <a:latin typeface="Times New Roman" charset="0"/>
              <a:ea typeface="+mn-ea"/>
              <a:cs typeface="+mn-cs"/>
            </a:endParaRPr>
          </a:p>
          <a:p>
            <a:r>
              <a:rPr lang="en-GB" sz="1200" kern="1200" dirty="0" smtClean="0">
                <a:solidFill>
                  <a:schemeClr val="tx1"/>
                </a:solidFill>
                <a:latin typeface="Times New Roman" charset="0"/>
                <a:ea typeface="+mn-ea"/>
                <a:cs typeface="+mn-cs"/>
              </a:rPr>
              <a:t>Using this approach, we have annotated datasets to which we did not actually have access, but devised what would be their metadata description as DC elements, base</a:t>
            </a:r>
            <a:r>
              <a:rPr lang="en-GB" sz="1200" u="sng" kern="1200" dirty="0" smtClean="0">
                <a:solidFill>
                  <a:schemeClr val="tx1"/>
                </a:solidFill>
                <a:latin typeface="Times New Roman" charset="0"/>
                <a:ea typeface="+mn-ea"/>
                <a:cs typeface="+mn-cs"/>
              </a:rPr>
              <a:t>d on the information provided.</a:t>
            </a:r>
            <a:endParaRPr lang="en-US" sz="1200" kern="1200" dirty="0" smtClean="0">
              <a:solidFill>
                <a:schemeClr val="tx1"/>
              </a:solidFill>
              <a:latin typeface="Times New Roman" charset="0"/>
              <a:ea typeface="+mn-ea"/>
              <a:cs typeface="+mn-cs"/>
            </a:endParaRPr>
          </a:p>
          <a:p>
            <a:endParaRPr lang="pt-PT" dirty="0" smtClean="0"/>
          </a:p>
          <a:p>
            <a:endParaRPr lang="pt-P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pt-PT"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PT"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7354D306-6E49-3248-835A-060117E26F74}" type="datetime6">
              <a:rPr lang="en-US" smtClean="0"/>
              <a:pPr/>
              <a:t>March 10</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9396114E-2BCB-3B4A-A5FD-A467D83306F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1F73B1D5-23EF-7346-A7C5-D7CBCE1EEF21}" type="datetime6">
              <a:rPr lang="en-US" smtClean="0"/>
              <a:pPr/>
              <a:t>March 10</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2DE1AC99-5CC3-D14B-8656-38C8B81FBB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609600"/>
            <a:ext cx="2105025" cy="5486400"/>
          </a:xfrm>
        </p:spPr>
        <p:txBody>
          <a:bodyPr vert="eaVert"/>
          <a:lstStyle/>
          <a:p>
            <a:r>
              <a:rPr lang="pt-PT" smtClean="0"/>
              <a:t>Click to edit Master title style</a:t>
            </a:r>
            <a:endParaRPr lang="en-US"/>
          </a:p>
        </p:txBody>
      </p:sp>
      <p:sp>
        <p:nvSpPr>
          <p:cNvPr id="3" name="Vertical Text Placeholder 2"/>
          <p:cNvSpPr>
            <a:spLocks noGrp="1"/>
          </p:cNvSpPr>
          <p:nvPr>
            <p:ph type="body" orient="vert" idx="1"/>
          </p:nvPr>
        </p:nvSpPr>
        <p:spPr>
          <a:xfrm>
            <a:off x="742950" y="609600"/>
            <a:ext cx="6162675" cy="5486400"/>
          </a:xfrm>
        </p:spPr>
        <p:txBody>
          <a:bodyPr vert="eaVert"/>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A96407F6-0731-AE47-92FA-09FC03EEABC0}" type="datetime6">
              <a:rPr lang="en-US" smtClean="0"/>
              <a:pPr/>
              <a:t>March 10</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9794257C-32C6-744A-8F03-379BD17A04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idx="1"/>
          </p:nvPr>
        </p:nvSpPr>
        <p:spPr/>
        <p:txBody>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507A1123-D5E1-4A48-A074-872FBE0EAB71}" type="datetime6">
              <a:rPr lang="en-US" smtClean="0"/>
              <a:pPr/>
              <a:t>March 10</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75A8CA83-5A82-4145-A6AC-33E38FE67D0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pt-PT"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PT"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D1559AD-2EFF-1F4D-8077-04DAEB342914}" type="datetime6">
              <a:rPr lang="en-US" smtClean="0"/>
              <a:pPr/>
              <a:t>March 10</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6" name="Rectangle 6"/>
          <p:cNvSpPr>
            <a:spLocks noGrp="1" noChangeArrowheads="1"/>
          </p:cNvSpPr>
          <p:nvPr>
            <p:ph type="sldNum" sz="quarter" idx="12"/>
          </p:nvPr>
        </p:nvSpPr>
        <p:spPr>
          <a:ln/>
        </p:spPr>
        <p:txBody>
          <a:bodyPr/>
          <a:lstStyle>
            <a:lvl1pPr>
              <a:defRPr/>
            </a:lvl1pPr>
          </a:lstStyle>
          <a:p>
            <a:fld id="{BF524B07-ABFF-2748-AB73-B9D441C8B3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Content Placeholder 2"/>
          <p:cNvSpPr>
            <a:spLocks noGrp="1"/>
          </p:cNvSpPr>
          <p:nvPr>
            <p:ph sz="half" idx="1"/>
          </p:nvPr>
        </p:nvSpPr>
        <p:spPr>
          <a:xfrm>
            <a:off x="74295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Content Placeholder 3"/>
          <p:cNvSpPr>
            <a:spLocks noGrp="1"/>
          </p:cNvSpPr>
          <p:nvPr>
            <p:ph sz="half" idx="2"/>
          </p:nvPr>
        </p:nvSpPr>
        <p:spPr>
          <a:xfrm>
            <a:off x="502920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BA9D64EB-FE0F-B44A-933B-2507F1BA9BB3}" type="datetime6">
              <a:rPr lang="en-US" smtClean="0"/>
              <a:pPr/>
              <a:t>March 10</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D263972A-0D50-8042-9DE4-1D16B5A035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pt-PT"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B4658D99-D98E-FA41-AE54-1B05F6C371E2}" type="datetime6">
              <a:rPr lang="en-US" smtClean="0"/>
              <a:pPr/>
              <a:t>March 10</a:t>
            </a:fld>
            <a:endParaRPr lang="en-US"/>
          </a:p>
        </p:txBody>
      </p:sp>
      <p:sp>
        <p:nvSpPr>
          <p:cNvPr id="8"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9" name="Rectangle 6"/>
          <p:cNvSpPr>
            <a:spLocks noGrp="1" noChangeArrowheads="1"/>
          </p:cNvSpPr>
          <p:nvPr>
            <p:ph type="sldNum" sz="quarter" idx="12"/>
          </p:nvPr>
        </p:nvSpPr>
        <p:spPr>
          <a:ln/>
        </p:spPr>
        <p:txBody>
          <a:bodyPr/>
          <a:lstStyle>
            <a:lvl1pPr>
              <a:defRPr/>
            </a:lvl1pPr>
          </a:lstStyle>
          <a:p>
            <a:fld id="{2E511597-4777-3644-9E59-66FAE55A3E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2941D89E-5CC3-2B45-8A31-F6C9AF7241A4}" type="datetime6">
              <a:rPr lang="en-US" smtClean="0"/>
              <a:pPr/>
              <a:t>March 10</a:t>
            </a:fld>
            <a:endParaRPr lang="en-US"/>
          </a:p>
        </p:txBody>
      </p:sp>
      <p:sp>
        <p:nvSpPr>
          <p:cNvPr id="4"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dirty="0"/>
          </a:p>
        </p:txBody>
      </p:sp>
      <p:sp>
        <p:nvSpPr>
          <p:cNvPr id="5" name="Rectangle 6"/>
          <p:cNvSpPr>
            <a:spLocks noGrp="1" noChangeArrowheads="1"/>
          </p:cNvSpPr>
          <p:nvPr>
            <p:ph type="sldNum" sz="quarter" idx="12"/>
          </p:nvPr>
        </p:nvSpPr>
        <p:spPr>
          <a:ln/>
        </p:spPr>
        <p:txBody>
          <a:bodyPr/>
          <a:lstStyle>
            <a:lvl1pPr>
              <a:defRPr/>
            </a:lvl1pPr>
          </a:lstStyle>
          <a:p>
            <a:fld id="{B48EB274-DABA-3041-BAC3-05CAB0F5F4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E615EF4-4AE9-214E-B1FF-5D2CC0308AA4}" type="datetime6">
              <a:rPr lang="en-US" smtClean="0"/>
              <a:pPr/>
              <a:t>March 10</a:t>
            </a:fld>
            <a:endParaRPr lang="en-US"/>
          </a:p>
        </p:txBody>
      </p:sp>
      <p:sp>
        <p:nvSpPr>
          <p:cNvPr id="3"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4" name="Rectangle 6"/>
          <p:cNvSpPr>
            <a:spLocks noGrp="1" noChangeArrowheads="1"/>
          </p:cNvSpPr>
          <p:nvPr>
            <p:ph type="sldNum" sz="quarter" idx="12"/>
          </p:nvPr>
        </p:nvSpPr>
        <p:spPr>
          <a:ln/>
        </p:spPr>
        <p:txBody>
          <a:bodyPr/>
          <a:lstStyle>
            <a:lvl1pPr>
              <a:defRPr/>
            </a:lvl1pPr>
          </a:lstStyle>
          <a:p>
            <a:fld id="{73A5EC21-C29A-C445-8386-FB5AD3848C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pt-PT"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422A5B6-041D-E947-B638-BC26380641F0}" type="datetime6">
              <a:rPr lang="en-US" smtClean="0"/>
              <a:pPr/>
              <a:t>March 10</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CC7D1FB4-0958-6744-9DB2-CFA26F95D97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pt-PT"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PT" noProof="0" smtClean="0"/>
              <a:t>Click icon to add picture</a:t>
            </a:r>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AB04309-B00C-A14A-B162-CC814C099DD9}" type="datetime6">
              <a:rPr lang="en-US" smtClean="0"/>
              <a:pPr/>
              <a:t>March 10</a:t>
            </a:fld>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24 Mar 2010 -  Epiwork Review Brussels</a:t>
            </a:r>
            <a:endParaRPr lang="en-US"/>
          </a:p>
        </p:txBody>
      </p:sp>
      <p:sp>
        <p:nvSpPr>
          <p:cNvPr id="7" name="Rectangle 6"/>
          <p:cNvSpPr>
            <a:spLocks noGrp="1" noChangeArrowheads="1"/>
          </p:cNvSpPr>
          <p:nvPr>
            <p:ph type="sldNum" sz="quarter" idx="12"/>
          </p:nvPr>
        </p:nvSpPr>
        <p:spPr>
          <a:ln/>
        </p:spPr>
        <p:txBody>
          <a:bodyPr/>
          <a:lstStyle>
            <a:lvl1pPr>
              <a:defRPr/>
            </a:lvl1pPr>
          </a:lstStyle>
          <a:p>
            <a:fld id="{E9A3F743-C413-0C4C-8E1F-9DB9E5E4B12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609600"/>
            <a:ext cx="84201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title</a:t>
            </a:r>
            <a:r>
              <a:rPr lang="pt-PT" dirty="0" smtClean="0"/>
              <a:t> </a:t>
            </a:r>
            <a:r>
              <a:rPr lang="pt-PT" dirty="0" err="1" smtClean="0"/>
              <a:t>style</a:t>
            </a:r>
            <a:endParaRPr lang="pt-PT" dirty="0"/>
          </a:p>
        </p:txBody>
      </p:sp>
      <p:sp>
        <p:nvSpPr>
          <p:cNvPr id="1027" name="Rectangle 3"/>
          <p:cNvSpPr>
            <a:spLocks noGrp="1" noChangeArrowheads="1"/>
          </p:cNvSpPr>
          <p:nvPr>
            <p:ph type="body" idx="1"/>
          </p:nvPr>
        </p:nvSpPr>
        <p:spPr bwMode="auto">
          <a:xfrm>
            <a:off x="742950" y="1981200"/>
            <a:ext cx="84201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dirty="0" err="1" smtClean="0"/>
              <a:t>Click</a:t>
            </a:r>
            <a:r>
              <a:rPr lang="pt-PT" dirty="0" smtClean="0"/>
              <a:t> to </a:t>
            </a:r>
            <a:r>
              <a:rPr lang="pt-PT" dirty="0" err="1" smtClean="0"/>
              <a:t>edit</a:t>
            </a:r>
            <a:r>
              <a:rPr lang="pt-PT" dirty="0" smtClean="0"/>
              <a:t> </a:t>
            </a:r>
            <a:r>
              <a:rPr lang="pt-PT" dirty="0" err="1" smtClean="0"/>
              <a:t>Master</a:t>
            </a:r>
            <a:r>
              <a:rPr lang="pt-PT" dirty="0" smtClean="0"/>
              <a:t>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lang="pt-PT" dirty="0"/>
          </a:p>
        </p:txBody>
      </p:sp>
      <p:sp>
        <p:nvSpPr>
          <p:cNvPr id="160772" name="Rectangle 4"/>
          <p:cNvSpPr>
            <a:spLocks noGrp="1" noChangeArrowheads="1"/>
          </p:cNvSpPr>
          <p:nvPr>
            <p:ph type="dt" sz="half" idx="2"/>
          </p:nvPr>
        </p:nvSpPr>
        <p:spPr bwMode="auto">
          <a:xfrm>
            <a:off x="742950" y="6248400"/>
            <a:ext cx="12382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Times New Roman" pitchFamily="-65" charset="0"/>
              </a:defRPr>
            </a:lvl1pPr>
          </a:lstStyle>
          <a:p>
            <a:fld id="{C918F673-E3E9-EA4C-9DED-702B38FA1A6E}" type="datetime6">
              <a:rPr lang="en-US" smtClean="0"/>
              <a:pPr/>
              <a:t>March 10</a:t>
            </a:fld>
            <a:endParaRPr lang="en-US" dirty="0"/>
          </a:p>
        </p:txBody>
      </p:sp>
      <p:sp>
        <p:nvSpPr>
          <p:cNvPr id="160773" name="Rectangle 5"/>
          <p:cNvSpPr>
            <a:spLocks noGrp="1" noChangeArrowheads="1"/>
          </p:cNvSpPr>
          <p:nvPr>
            <p:ph type="ftr" sz="quarter" idx="3"/>
          </p:nvPr>
        </p:nvSpPr>
        <p:spPr bwMode="auto">
          <a:xfrm>
            <a:off x="2667000" y="6248400"/>
            <a:ext cx="4800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65" charset="0"/>
              </a:defRPr>
            </a:lvl1pPr>
          </a:lstStyle>
          <a:p>
            <a:r>
              <a:rPr lang="en-US" smtClean="0"/>
              <a:t>24 Mar 2010 -  Epiwork Review Brussels</a:t>
            </a:r>
            <a:endParaRPr lang="en-US" dirty="0"/>
          </a:p>
        </p:txBody>
      </p:sp>
      <p:sp>
        <p:nvSpPr>
          <p:cNvPr id="160774" name="Rectangle 6"/>
          <p:cNvSpPr>
            <a:spLocks noGrp="1" noChangeArrowheads="1"/>
          </p:cNvSpPr>
          <p:nvPr>
            <p:ph type="sldNum" sz="quarter" idx="4"/>
          </p:nvPr>
        </p:nvSpPr>
        <p:spPr bwMode="auto">
          <a:xfrm>
            <a:off x="8077200" y="6248400"/>
            <a:ext cx="10858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65" charset="0"/>
              </a:defRPr>
            </a:lvl1pPr>
          </a:lstStyle>
          <a:p>
            <a:fld id="{A7E68368-AA66-1D4D-91FB-1A08E518416D}" type="slidenum">
              <a:rPr lang="en-US" smtClean="0"/>
              <a:pPr/>
              <a:t>‹#›</a:t>
            </a:fld>
            <a:endParaRPr lang="en-US"/>
          </a:p>
        </p:txBody>
      </p:sp>
      <p:sp>
        <p:nvSpPr>
          <p:cNvPr id="160775" name="Rectangle 7"/>
          <p:cNvSpPr>
            <a:spLocks noChangeArrowheads="1"/>
          </p:cNvSpPr>
          <p:nvPr/>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pPr>
              <a:defRPr/>
            </a:pPr>
            <a:endParaRPr lang="en-US">
              <a:latin typeface="Times New Roman" pitchFamily="-65" charset="0"/>
            </a:endParaRPr>
          </a:p>
        </p:txBody>
      </p:sp>
      <p:sp>
        <p:nvSpPr>
          <p:cNvPr id="8" name="Rectangle 12"/>
          <p:cNvSpPr>
            <a:spLocks noChangeArrowheads="1"/>
          </p:cNvSpPr>
          <p:nvPr userDrawn="1"/>
        </p:nvSpPr>
        <p:spPr bwMode="auto">
          <a:xfrm>
            <a:off x="0" y="0"/>
            <a:ext cx="1238250" cy="1219200"/>
          </a:xfrm>
          <a:prstGeom prst="rect">
            <a:avLst/>
          </a:prstGeom>
          <a:solidFill>
            <a:schemeClr val="bg1"/>
          </a:solidFill>
          <a:ln w="12700">
            <a:noFill/>
            <a:miter lim="800000"/>
            <a:headEnd type="none" w="sm" len="sm"/>
            <a:tailEnd type="none" w="sm" len="sm"/>
          </a:ln>
          <a:effectLst/>
        </p:spPr>
        <p:txBody>
          <a:bodyPr wrap="none" anchor="ctr">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rtl="0" eaLnBrk="1" fontAlgn="base" hangingPunct="1">
        <a:spcBef>
          <a:spcPct val="0"/>
        </a:spcBef>
        <a:spcAft>
          <a:spcPct val="0"/>
        </a:spcAft>
        <a:defRPr sz="4400" b="1">
          <a:solidFill>
            <a:schemeClr val="tx2"/>
          </a:solidFill>
          <a:latin typeface="Times New Roman (Headings)"/>
          <a:ea typeface="ＭＳ Ｐゴシック" pitchFamily="-65" charset="-128"/>
          <a:cs typeface="Times New Roman (Headings)"/>
        </a:defRPr>
      </a:lvl1pPr>
      <a:lvl2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2pPr>
      <a:lvl3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3pPr>
      <a:lvl4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4pPr>
      <a:lvl5pPr algn="ctr" rtl="0" eaLnBrk="1" fontAlgn="base" hangingPunct="1">
        <a:spcBef>
          <a:spcPct val="0"/>
        </a:spcBef>
        <a:spcAft>
          <a:spcPct val="0"/>
        </a:spcAft>
        <a:defRPr sz="4400">
          <a:solidFill>
            <a:schemeClr val="tx2"/>
          </a:solidFill>
          <a:latin typeface="Times New Roman" pitchFamily="-65" charset="0"/>
          <a:ea typeface="ＭＳ Ｐゴシック" pitchFamily="-65" charset="-128"/>
          <a:cs typeface="ＭＳ Ｐゴシック" pitchFamily="-65" charset="-128"/>
        </a:defRPr>
      </a:lvl5pPr>
      <a:lvl6pPr marL="457200" algn="ctr" rtl="0" eaLnBrk="1" fontAlgn="base" hangingPunct="1">
        <a:spcBef>
          <a:spcPct val="0"/>
        </a:spcBef>
        <a:spcAft>
          <a:spcPct val="0"/>
        </a:spcAft>
        <a:defRPr sz="4400">
          <a:solidFill>
            <a:schemeClr val="tx2"/>
          </a:solidFill>
          <a:latin typeface="Times New Roman" pitchFamily="-65" charset="0"/>
        </a:defRPr>
      </a:lvl6pPr>
      <a:lvl7pPr marL="914400" algn="ctr" rtl="0" eaLnBrk="1" fontAlgn="base" hangingPunct="1">
        <a:spcBef>
          <a:spcPct val="0"/>
        </a:spcBef>
        <a:spcAft>
          <a:spcPct val="0"/>
        </a:spcAft>
        <a:defRPr sz="4400">
          <a:solidFill>
            <a:schemeClr val="tx2"/>
          </a:solidFill>
          <a:latin typeface="Times New Roman" pitchFamily="-65" charset="0"/>
        </a:defRPr>
      </a:lvl7pPr>
      <a:lvl8pPr marL="1371600" algn="ctr" rtl="0" eaLnBrk="1" fontAlgn="base" hangingPunct="1">
        <a:spcBef>
          <a:spcPct val="0"/>
        </a:spcBef>
        <a:spcAft>
          <a:spcPct val="0"/>
        </a:spcAft>
        <a:defRPr sz="4400">
          <a:solidFill>
            <a:schemeClr val="tx2"/>
          </a:solidFill>
          <a:latin typeface="Times New Roman" pitchFamily="-65" charset="0"/>
        </a:defRPr>
      </a:lvl8pPr>
      <a:lvl9pPr marL="1828800" algn="ctr" rtl="0" eaLnBrk="1" fontAlgn="base" hangingPunct="1">
        <a:spcBef>
          <a:spcPct val="0"/>
        </a:spcBef>
        <a:spcAft>
          <a:spcPct val="0"/>
        </a:spcAft>
        <a:defRPr sz="4400">
          <a:solidFill>
            <a:schemeClr val="tx2"/>
          </a:solidFill>
          <a:latin typeface="Times New Roman" pitchFamily="-65"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ＭＳ Ｐゴシック" pitchFamily="-65" charset="-128"/>
          <a:cs typeface="ＭＳ Ｐゴシック" pitchFamily="-65" charset="-128"/>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6" Type="http://schemas.openxmlformats.org/officeDocument/2006/relationships/image" Target="../media/image5.pn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png"/><Relationship Id="rId5"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19.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4.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26.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9.png"/><Relationship Id="rId7"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 Id="rId6"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8.png"/></Relationships>
</file>

<file path=ppt/slides/_rels/slide55.xml.rels><?xml version="1.0" encoding="UTF-8" standalone="yes"?>
<Relationships xmlns="http://schemas.openxmlformats.org/package/2006/relationships"><Relationship Id="rId6" Type="http://schemas.openxmlformats.org/officeDocument/2006/relationships/image" Target="../media/image5.pn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18.png"/><Relationship Id="rId5"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3" Type="http://schemas.openxmlformats.org/officeDocument/2006/relationships/image" Target="../media/image1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304800" y="2057400"/>
            <a:ext cx="9601200" cy="1470025"/>
          </a:xfrm>
        </p:spPr>
        <p:txBody>
          <a:bodyPr/>
          <a:lstStyle/>
          <a:p>
            <a:r>
              <a:rPr lang="en-US" dirty="0" smtClean="0">
                <a:ea typeface="ＭＳ Ｐゴシック" charset="-128"/>
                <a:cs typeface="ＭＳ Ｐゴシック" charset="-128"/>
              </a:rPr>
              <a:t>WP3 – Information Platform</a:t>
            </a:r>
            <a:endParaRPr lang="pt-PT" dirty="0">
              <a:ea typeface="ＭＳ Ｐゴシック" charset="-128"/>
              <a:cs typeface="ＭＳ Ｐゴシック" charset="-128"/>
            </a:endParaRPr>
          </a:p>
        </p:txBody>
      </p:sp>
      <p:sp>
        <p:nvSpPr>
          <p:cNvPr id="15363" name="Rectangle 3"/>
          <p:cNvSpPr>
            <a:spLocks noGrp="1" noChangeArrowheads="1"/>
          </p:cNvSpPr>
          <p:nvPr>
            <p:ph type="subTitle" idx="1"/>
          </p:nvPr>
        </p:nvSpPr>
        <p:spPr>
          <a:xfrm>
            <a:off x="1447800" y="3581400"/>
            <a:ext cx="7254875" cy="1752600"/>
          </a:xfrm>
        </p:spPr>
        <p:txBody>
          <a:bodyPr/>
          <a:lstStyle/>
          <a:p>
            <a:pPr eaLnBrk="1" hangingPunct="1"/>
            <a:r>
              <a:rPr lang="pt-PT" dirty="0">
                <a:ea typeface="ＭＳ Ｐゴシック" charset="-128"/>
                <a:cs typeface="ＭＳ Ｐゴシック" charset="-128"/>
              </a:rPr>
              <a:t>Mário J.</a:t>
            </a:r>
            <a:r>
              <a:rPr lang="pt-PT" dirty="0" smtClean="0">
                <a:ea typeface="ＭＳ Ｐゴシック" charset="-128"/>
                <a:cs typeface="ＭＳ Ｐゴシック" charset="-128"/>
              </a:rPr>
              <a:t> Silva</a:t>
            </a:r>
          </a:p>
          <a:p>
            <a:pPr eaLnBrk="1" hangingPunct="1"/>
            <a:r>
              <a:rPr lang="pt-PT" sz="2400" dirty="0" smtClean="0">
                <a:ea typeface="ＭＳ Ｐゴシック" charset="-128"/>
                <a:cs typeface="ＭＳ Ｐゴシック" charset="-128"/>
              </a:rPr>
              <a:t>Universidade de Lisboa, Faculdade </a:t>
            </a:r>
            <a:r>
              <a:rPr lang="pt-PT" sz="2400" dirty="0">
                <a:ea typeface="ＭＳ Ｐゴシック" charset="-128"/>
                <a:cs typeface="ＭＳ Ｐゴシック" charset="-128"/>
              </a:rPr>
              <a:t>de Ciências, Departamento de Informática</a:t>
            </a:r>
          </a:p>
          <a:p>
            <a:pPr eaLnBrk="1" hangingPunct="1"/>
            <a:r>
              <a:rPr lang="pt-PT" sz="2400" dirty="0" err="1">
                <a:ea typeface="ＭＳ Ｐゴシック" charset="-128"/>
                <a:cs typeface="ＭＳ Ｐゴシック" charset="-128"/>
              </a:rPr>
              <a:t>mjs@di.fc.ul.pt</a:t>
            </a:r>
            <a:endParaRPr lang="pt-PT" sz="2400" dirty="0">
              <a:ea typeface="ＭＳ Ｐゴシック" charset="-128"/>
              <a:cs typeface="ＭＳ Ｐゴシック" charset="-128"/>
            </a:endParaRPr>
          </a:p>
        </p:txBody>
      </p:sp>
      <p:pic>
        <p:nvPicPr>
          <p:cNvPr id="15364" name="Picture 4" descr="logo-UL"/>
          <p:cNvPicPr>
            <a:picLocks noChangeAspect="1" noChangeArrowheads="1"/>
          </p:cNvPicPr>
          <p:nvPr/>
        </p:nvPicPr>
        <p:blipFill>
          <a:blip r:embed="rId3"/>
          <a:srcRect/>
          <a:stretch>
            <a:fillRect/>
          </a:stretch>
        </p:blipFill>
        <p:spPr bwMode="auto">
          <a:xfrm>
            <a:off x="7848600" y="5029200"/>
            <a:ext cx="1676400" cy="1548063"/>
          </a:xfrm>
          <a:prstGeom prst="rect">
            <a:avLst/>
          </a:prstGeom>
          <a:noFill/>
          <a:ln w="9525">
            <a:noFill/>
            <a:miter lim="800000"/>
            <a:headEnd/>
            <a:tailEnd/>
          </a:ln>
        </p:spPr>
      </p:pic>
      <p:pic>
        <p:nvPicPr>
          <p:cNvPr id="5" name="Picture 4"/>
          <p:cNvPicPr>
            <a:picLocks noChangeAspect="1"/>
          </p:cNvPicPr>
          <p:nvPr/>
        </p:nvPicPr>
        <p:blipFill>
          <a:blip r:embed="rId4"/>
          <a:stretch>
            <a:fillRect/>
          </a:stretch>
        </p:blipFill>
        <p:spPr>
          <a:xfrm>
            <a:off x="1371601" y="789562"/>
            <a:ext cx="7010400" cy="1267838"/>
          </a:xfrm>
          <a:prstGeom prst="rect">
            <a:avLst/>
          </a:prstGeom>
        </p:spPr>
      </p:pic>
    </p:spTree>
  </p:cSld>
  <p:clrMapOvr>
    <a:masterClrMapping/>
  </p:clrMapOvr>
  <p:transition advTm="2228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Data.gov.uk</a:t>
            </a:r>
            <a:endParaRPr lang="pt-PT"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10</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dirty="0"/>
          </a:p>
        </p:txBody>
      </p:sp>
      <p:pic>
        <p:nvPicPr>
          <p:cNvPr id="6" name="Picture 5"/>
          <p:cNvPicPr>
            <a:picLocks noChangeAspect="1"/>
          </p:cNvPicPr>
          <p:nvPr/>
        </p:nvPicPr>
        <p:blipFill>
          <a:blip r:embed="rId2"/>
          <a:stretch>
            <a:fillRect/>
          </a:stretch>
        </p:blipFill>
        <p:spPr>
          <a:xfrm>
            <a:off x="112893" y="838200"/>
            <a:ext cx="9716907" cy="5905158"/>
          </a:xfrm>
          <a:prstGeom prst="rect">
            <a:avLst/>
          </a:prstGeom>
        </p:spPr>
      </p:pic>
      <p:sp>
        <p:nvSpPr>
          <p:cNvPr id="7" name="Rectangle 6"/>
          <p:cNvSpPr/>
          <p:nvPr/>
        </p:nvSpPr>
        <p:spPr>
          <a:xfrm>
            <a:off x="304800" y="228600"/>
            <a:ext cx="9296400" cy="461665"/>
          </a:xfrm>
          <a:prstGeom prst="rect">
            <a:avLst/>
          </a:prstGeom>
        </p:spPr>
        <p:txBody>
          <a:bodyPr wrap="square">
            <a:spAutoFit/>
          </a:bodyPr>
          <a:lstStyle/>
          <a:p>
            <a:r>
              <a:rPr lang="en-US" dirty="0" smtClean="0">
                <a:latin typeface="Courier"/>
                <a:cs typeface="Courier"/>
              </a:rPr>
              <a:t>http://</a:t>
            </a:r>
            <a:r>
              <a:rPr lang="en-US" dirty="0" err="1" smtClean="0">
                <a:latin typeface="Courier"/>
                <a:cs typeface="Courier"/>
              </a:rPr>
              <a:t>data.gov.uk/data/list?keyword</a:t>
            </a:r>
            <a:r>
              <a:rPr lang="en-US" dirty="0" smtClean="0">
                <a:latin typeface="Courier"/>
                <a:cs typeface="Courier"/>
              </a:rPr>
              <a:t>=epidemiology</a:t>
            </a:r>
            <a:endParaRPr lang="pt-PT" dirty="0">
              <a:latin typeface="Courier"/>
              <a:cs typeface="Couri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err="1" smtClean="0"/>
              <a:t>Epidemic</a:t>
            </a:r>
            <a:r>
              <a:rPr lang="pt-PT" dirty="0" smtClean="0"/>
              <a:t> </a:t>
            </a:r>
            <a:r>
              <a:rPr lang="pt-PT" dirty="0" err="1" smtClean="0"/>
              <a:t>Marketplace</a:t>
            </a:r>
            <a:r>
              <a:rPr lang="pt-PT" dirty="0" smtClean="0"/>
              <a:t> (EM)</a:t>
            </a:r>
            <a:endParaRPr lang="pt-PT" dirty="0"/>
          </a:p>
        </p:txBody>
      </p:sp>
      <p:sp>
        <p:nvSpPr>
          <p:cNvPr id="7" name="Content Placeholder 6"/>
          <p:cNvSpPr>
            <a:spLocks noGrp="1"/>
          </p:cNvSpPr>
          <p:nvPr>
            <p:ph idx="1"/>
          </p:nvPr>
        </p:nvSpPr>
        <p:spPr>
          <a:xfrm>
            <a:off x="762000" y="1828800"/>
            <a:ext cx="8458200" cy="4572000"/>
          </a:xfrm>
        </p:spPr>
        <p:txBody>
          <a:bodyPr/>
          <a:lstStyle/>
          <a:p>
            <a:pPr marL="514350" indent="-514350">
              <a:buFont typeface="+mj-lt"/>
              <a:buAutoNum type="arabicPeriod"/>
            </a:pPr>
            <a:r>
              <a:rPr lang="en-US" sz="2800" b="1" dirty="0" smtClean="0"/>
              <a:t>Catalogue of data sources </a:t>
            </a:r>
            <a:r>
              <a:rPr lang="en-US" sz="2800" dirty="0" smtClean="0"/>
              <a:t>containing the metadata describing existing databases;</a:t>
            </a:r>
          </a:p>
          <a:p>
            <a:pPr marL="514350" indent="-514350">
              <a:buFont typeface="+mj-lt"/>
              <a:buAutoNum type="arabicPeriod"/>
            </a:pPr>
            <a:r>
              <a:rPr lang="en-US" sz="2800" b="1" dirty="0" smtClean="0"/>
              <a:t>Forum </a:t>
            </a:r>
            <a:r>
              <a:rPr lang="en-US" sz="2800" dirty="0" smtClean="0"/>
              <a:t>to </a:t>
            </a:r>
          </a:p>
          <a:p>
            <a:pPr marL="914400" lvl="1" indent="-457200"/>
            <a:r>
              <a:rPr lang="en-US" sz="2400" dirty="0" smtClean="0"/>
              <a:t>publish information about data</a:t>
            </a:r>
          </a:p>
          <a:p>
            <a:pPr marL="914400" lvl="1" indent="-457200"/>
            <a:r>
              <a:rPr lang="en-US" sz="2400" dirty="0" smtClean="0"/>
              <a:t>seek </a:t>
            </a:r>
            <a:r>
              <a:rPr lang="en-US" sz="2400" dirty="0" err="1" smtClean="0"/>
              <a:t>modellers</a:t>
            </a:r>
            <a:r>
              <a:rPr lang="en-US" sz="2400" dirty="0" smtClean="0"/>
              <a:t> to collaborate with, </a:t>
            </a:r>
          </a:p>
          <a:p>
            <a:pPr marL="914400" lvl="1" indent="-457200"/>
            <a:r>
              <a:rPr lang="en-US" sz="2400" dirty="0" smtClean="0"/>
              <a:t>seek sources of data that could be of interest to their epidemiological </a:t>
            </a:r>
            <a:r>
              <a:rPr lang="en-US" sz="2400" dirty="0" err="1" smtClean="0"/>
              <a:t>modelling</a:t>
            </a:r>
            <a:r>
              <a:rPr lang="en-US" sz="2400" dirty="0" smtClean="0"/>
              <a:t> efforts;</a:t>
            </a:r>
          </a:p>
          <a:p>
            <a:pPr marL="514350" indent="-514350">
              <a:buFont typeface="+mj-lt"/>
              <a:buAutoNum type="arabicPeriod"/>
            </a:pPr>
            <a:r>
              <a:rPr lang="en-US" sz="2800" b="1" dirty="0" smtClean="0"/>
              <a:t>Mediating software </a:t>
            </a:r>
            <a:r>
              <a:rPr lang="en-US" sz="2800" dirty="0" smtClean="0"/>
              <a:t>to automatically process queries to epidemiological data, harvest data, assemble datasets....</a:t>
            </a:r>
          </a:p>
        </p:txBody>
      </p:sp>
      <p:sp>
        <p:nvSpPr>
          <p:cNvPr id="4" name="Slide Number Placeholder 3"/>
          <p:cNvSpPr>
            <a:spLocks noGrp="1"/>
          </p:cNvSpPr>
          <p:nvPr>
            <p:ph type="sldNum" sz="quarter" idx="12"/>
          </p:nvPr>
        </p:nvSpPr>
        <p:spPr/>
        <p:txBody>
          <a:bodyPr/>
          <a:lstStyle/>
          <a:p>
            <a:fld id="{73A5EC21-C29A-C445-8386-FB5AD3848CDB}" type="slidenum">
              <a:rPr lang="en-US" smtClean="0"/>
              <a:pPr/>
              <a:t>11</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3" name="Content Placeholder 2"/>
          <p:cNvSpPr>
            <a:spLocks noGrp="1"/>
          </p:cNvSpPr>
          <p:nvPr>
            <p:ph idx="1"/>
          </p:nvPr>
        </p:nvSpPr>
        <p:spPr/>
        <p:txBody>
          <a:bodyPr/>
          <a:lstStyle/>
          <a:p>
            <a:pPr marL="514350" indent="-514350">
              <a:buFont typeface="+mj-lt"/>
              <a:buAutoNum type="arabicPeriod"/>
            </a:pPr>
            <a:r>
              <a:rPr lang="pt-PT" dirty="0" smtClean="0"/>
              <a:t>The </a:t>
            </a:r>
            <a:r>
              <a:rPr lang="pt-PT" dirty="0" err="1" smtClean="0"/>
              <a:t>need</a:t>
            </a:r>
            <a:r>
              <a:rPr lang="pt-PT" dirty="0" smtClean="0"/>
              <a:t> for </a:t>
            </a:r>
            <a:r>
              <a:rPr lang="pt-PT" dirty="0" err="1" smtClean="0"/>
              <a:t>an</a:t>
            </a:r>
            <a:r>
              <a:rPr lang="pt-PT" dirty="0" smtClean="0"/>
              <a:t> </a:t>
            </a:r>
            <a:r>
              <a:rPr lang="pt-PT" dirty="0" err="1" smtClean="0"/>
              <a:t>Epidemic</a:t>
            </a:r>
            <a:r>
              <a:rPr lang="pt-PT" dirty="0" smtClean="0"/>
              <a:t> </a:t>
            </a:r>
            <a:r>
              <a:rPr lang="pt-PT" dirty="0" err="1" smtClean="0"/>
              <a:t>Marketplace</a:t>
            </a:r>
            <a:endParaRPr lang="pt-PT" dirty="0" smtClean="0"/>
          </a:p>
          <a:p>
            <a:pPr marL="514350" indent="-514350">
              <a:buFont typeface="+mj-lt"/>
              <a:buAutoNum type="arabicPeriod"/>
            </a:pPr>
            <a:r>
              <a:rPr lang="pt-PT" b="1" dirty="0" err="1" smtClean="0">
                <a:solidFill>
                  <a:srgbClr val="191966"/>
                </a:solidFill>
              </a:rPr>
              <a:t>Metadata</a:t>
            </a:r>
            <a:r>
              <a:rPr lang="pt-PT" b="1" dirty="0" smtClean="0">
                <a:solidFill>
                  <a:srgbClr val="191966"/>
                </a:solidFill>
              </a:rPr>
              <a:t> </a:t>
            </a:r>
            <a:r>
              <a:rPr lang="pt-PT" b="1" dirty="0" err="1" smtClean="0">
                <a:solidFill>
                  <a:srgbClr val="191966"/>
                </a:solidFill>
              </a:rPr>
              <a:t>and</a:t>
            </a:r>
            <a:r>
              <a:rPr lang="pt-PT" b="1" dirty="0" smtClean="0">
                <a:solidFill>
                  <a:srgbClr val="191966"/>
                </a:solidFill>
              </a:rPr>
              <a:t> Ontologies for </a:t>
            </a:r>
            <a:r>
              <a:rPr lang="pt-PT" b="1" dirty="0" err="1" smtClean="0">
                <a:solidFill>
                  <a:srgbClr val="191966"/>
                </a:solidFill>
              </a:rPr>
              <a:t>Epidemic</a:t>
            </a:r>
            <a:r>
              <a:rPr lang="pt-PT" b="1" dirty="0" smtClean="0">
                <a:solidFill>
                  <a:srgbClr val="191966"/>
                </a:solidFill>
              </a:rPr>
              <a:t> </a:t>
            </a:r>
            <a:r>
              <a:rPr lang="pt-PT" b="1" dirty="0" err="1" smtClean="0">
                <a:solidFill>
                  <a:srgbClr val="191966"/>
                </a:solidFill>
              </a:rPr>
              <a:t>Modelling</a:t>
            </a:r>
            <a:r>
              <a:rPr lang="pt-PT" b="1" dirty="0" smtClean="0">
                <a:solidFill>
                  <a:srgbClr val="191966"/>
                </a:solidFill>
              </a:rPr>
              <a:t> (</a:t>
            </a:r>
            <a:r>
              <a:rPr lang="pt-PT" b="1" dirty="0" err="1" smtClean="0">
                <a:solidFill>
                  <a:srgbClr val="191966"/>
                </a:solidFill>
              </a:rPr>
              <a:t>Deliverable</a:t>
            </a:r>
            <a:r>
              <a:rPr lang="pt-PT" b="1" dirty="0" smtClean="0">
                <a:solidFill>
                  <a:srgbClr val="191966"/>
                </a:solidFill>
              </a:rPr>
              <a:t> D3.1)</a:t>
            </a:r>
          </a:p>
          <a:p>
            <a:pPr marL="514350" indent="-514350">
              <a:buFont typeface="+mj-lt"/>
              <a:buAutoNum type="arabicPeriod"/>
            </a:pPr>
            <a:r>
              <a:rPr lang="en-US" dirty="0" smtClean="0"/>
              <a:t>Epidemic Marketplace Architecture &amp; Implementation </a:t>
            </a:r>
            <a:r>
              <a:rPr lang="pt-PT" dirty="0" smtClean="0"/>
              <a:t>(</a:t>
            </a:r>
            <a:r>
              <a:rPr lang="pt-PT" dirty="0" err="1" smtClean="0"/>
              <a:t>Deliverable</a:t>
            </a:r>
            <a:r>
              <a:rPr lang="pt-PT" dirty="0" smtClean="0"/>
              <a:t> D3.2)</a:t>
            </a:r>
            <a:endParaRPr lang="en-US" dirty="0" smtClean="0"/>
          </a:p>
          <a:p>
            <a:pPr marL="514350" indent="-514350">
              <a:buFont typeface="+mj-lt"/>
              <a:buAutoNum type="arabicPeriod"/>
            </a:pPr>
            <a:r>
              <a:rPr lang="en-US" dirty="0" smtClean="0"/>
              <a:t>Where we stand and forecasts</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420100" cy="1143000"/>
          </a:xfrm>
        </p:spPr>
        <p:txBody>
          <a:bodyPr/>
          <a:lstStyle/>
          <a:p>
            <a:r>
              <a:rPr lang="en-GB" dirty="0" smtClean="0"/>
              <a:t>Steps for Creating the EM</a:t>
            </a:r>
            <a:endParaRPr lang="en-GB" dirty="0"/>
          </a:p>
        </p:txBody>
      </p:sp>
      <p:sp>
        <p:nvSpPr>
          <p:cNvPr id="3" name="Content Placeholder 2"/>
          <p:cNvSpPr>
            <a:spLocks noGrp="1"/>
          </p:cNvSpPr>
          <p:nvPr>
            <p:ph idx="1"/>
          </p:nvPr>
        </p:nvSpPr>
        <p:spPr>
          <a:xfrm>
            <a:off x="685800" y="1447800"/>
            <a:ext cx="8763000" cy="4114800"/>
          </a:xfrm>
        </p:spPr>
        <p:txBody>
          <a:bodyPr/>
          <a:lstStyle/>
          <a:p>
            <a:pPr marL="514350" indent="-514350">
              <a:buFont typeface="+mj-lt"/>
              <a:buAutoNum type="arabicPeriod"/>
            </a:pPr>
            <a:r>
              <a:rPr lang="en-GB" dirty="0" smtClean="0"/>
              <a:t>Elaborate </a:t>
            </a:r>
            <a:r>
              <a:rPr lang="en-GB" b="1" dirty="0" smtClean="0"/>
              <a:t>meta-model </a:t>
            </a:r>
            <a:r>
              <a:rPr lang="en-GB" dirty="0" smtClean="0"/>
              <a:t>for describing datasets used by epidemic modellers.</a:t>
            </a:r>
          </a:p>
          <a:p>
            <a:pPr marL="514350" indent="-514350">
              <a:buFont typeface="+mj-lt"/>
              <a:buAutoNum type="arabicPeriod"/>
            </a:pPr>
            <a:r>
              <a:rPr lang="en-GB" dirty="0" smtClean="0"/>
              <a:t>Provide </a:t>
            </a:r>
            <a:r>
              <a:rPr lang="en-GB" b="1" dirty="0" smtClean="0"/>
              <a:t>query services </a:t>
            </a:r>
            <a:r>
              <a:rPr lang="en-GB" dirty="0" smtClean="0"/>
              <a:t>over the meta-data to discover resources.</a:t>
            </a:r>
          </a:p>
          <a:p>
            <a:pPr marL="514350" indent="-514350">
              <a:buFont typeface="+mj-lt"/>
              <a:buAutoNum type="arabicPeriod"/>
            </a:pPr>
            <a:r>
              <a:rPr lang="en-GB" dirty="0" smtClean="0"/>
              <a:t>Select </a:t>
            </a:r>
            <a:r>
              <a:rPr lang="en-GB" b="1" dirty="0" smtClean="0"/>
              <a:t>ontologies </a:t>
            </a:r>
            <a:r>
              <a:rPr lang="en-GB" dirty="0" smtClean="0"/>
              <a:t>for characterizing data and develop an ontology of epidemic concepts.</a:t>
            </a:r>
          </a:p>
          <a:p>
            <a:pPr marL="514350" indent="-514350">
              <a:buFont typeface="+mj-lt"/>
              <a:buAutoNum type="arabicPeriod"/>
            </a:pPr>
            <a:r>
              <a:rPr lang="en-GB" dirty="0" smtClean="0"/>
              <a:t>Ingest, harmonize and </a:t>
            </a:r>
            <a:r>
              <a:rPr lang="en-GB" b="1" dirty="0" smtClean="0"/>
              <a:t>cross-link data.</a:t>
            </a:r>
          </a:p>
          <a:p>
            <a:pPr marL="514350" indent="-514350">
              <a:buFont typeface="+mj-lt"/>
              <a:buAutoNum type="arabicPeriod"/>
            </a:pPr>
            <a:r>
              <a:rPr lang="en-GB" dirty="0" smtClean="0"/>
              <a:t>Provide </a:t>
            </a:r>
            <a:r>
              <a:rPr lang="en-GB" b="1" dirty="0" smtClean="0"/>
              <a:t>query services to select epidemic data </a:t>
            </a:r>
            <a:r>
              <a:rPr lang="en-GB" dirty="0" smtClean="0"/>
              <a:t>using the EM meta-data and ontologies.</a:t>
            </a:r>
          </a:p>
          <a:p>
            <a:endParaRPr lang="en-GB"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13</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Common</a:t>
            </a:r>
            <a:r>
              <a:rPr lang="pt-PT" dirty="0" smtClean="0"/>
              <a:t> </a:t>
            </a:r>
            <a:r>
              <a:rPr lang="pt-PT" dirty="0" err="1" smtClean="0"/>
              <a:t>Reference</a:t>
            </a:r>
            <a:r>
              <a:rPr lang="pt-PT" dirty="0" smtClean="0"/>
              <a:t> </a:t>
            </a:r>
            <a:r>
              <a:rPr lang="pt-PT" dirty="0" err="1" smtClean="0"/>
              <a:t>Model</a:t>
            </a:r>
            <a:endParaRPr lang="pt-PT" dirty="0"/>
          </a:p>
        </p:txBody>
      </p:sp>
      <p:sp>
        <p:nvSpPr>
          <p:cNvPr id="3" name="Content Placeholder 2"/>
          <p:cNvSpPr>
            <a:spLocks noGrp="1"/>
          </p:cNvSpPr>
          <p:nvPr>
            <p:ph idx="1"/>
          </p:nvPr>
        </p:nvSpPr>
        <p:spPr>
          <a:xfrm>
            <a:off x="742950" y="1981200"/>
            <a:ext cx="8420100" cy="3200400"/>
          </a:xfrm>
        </p:spPr>
        <p:txBody>
          <a:bodyPr/>
          <a:lstStyle/>
          <a:p>
            <a:r>
              <a:rPr lang="en-GB" b="1" kern="1200" dirty="0" smtClean="0">
                <a:latin typeface="Times New Roman" charset="0"/>
              </a:rPr>
              <a:t>Open domain: </a:t>
            </a:r>
            <a:r>
              <a:rPr lang="en-GB" kern="1200" dirty="0" smtClean="0">
                <a:latin typeface="Times New Roman" charset="0"/>
              </a:rPr>
              <a:t>detailed description of the datasets used in the models of all sorts of epidemics would </a:t>
            </a:r>
            <a:r>
              <a:rPr lang="en-GB" b="1" kern="1200" dirty="0" smtClean="0">
                <a:latin typeface="Times New Roman" charset="0"/>
              </a:rPr>
              <a:t>require describing virtually every kind of information</a:t>
            </a:r>
            <a:r>
              <a:rPr lang="en-GB" kern="1200" dirty="0" smtClean="0">
                <a:latin typeface="Times New Roman" charset="0"/>
              </a:rPr>
              <a:t>, given the diversity of factors and the interdisciplinary of epidemiologic studies. </a:t>
            </a:r>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14</a:t>
            </a:fld>
            <a:endParaRPr lang="en-US"/>
          </a:p>
        </p:txBody>
      </p:sp>
      <p:sp>
        <p:nvSpPr>
          <p:cNvPr id="7" name="Rounded Rectangle 6"/>
          <p:cNvSpPr/>
          <p:nvPr/>
        </p:nvSpPr>
        <p:spPr bwMode="auto">
          <a:xfrm>
            <a:off x="152400" y="5410200"/>
            <a:ext cx="9525000" cy="9906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eaLnBrk="1" hangingPunct="1"/>
            <a:r>
              <a:rPr lang="en-GB" sz="3200" dirty="0" smtClean="0"/>
              <a:t>Data model needs to support </a:t>
            </a:r>
            <a:r>
              <a:rPr lang="en-GB" sz="3200" b="1" dirty="0" smtClean="0"/>
              <a:t>interlinked data.</a:t>
            </a:r>
            <a:endParaRPr lang="en-US" sz="3200" dirty="0" smtClean="0"/>
          </a:p>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dirty="0">
              <a:ln>
                <a:noFill/>
              </a:ln>
              <a:solidFill>
                <a:schemeClr val="tx1"/>
              </a:solidFill>
              <a:effectLst/>
              <a:latin typeface="Times New Roman" pitchFamily="-65" charset="0"/>
            </a:endParaRPr>
          </a:p>
        </p:txBody>
      </p:sp>
      <p:sp>
        <p:nvSpPr>
          <p:cNvPr id="8" name="Footer Placeholder 7"/>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Common</a:t>
            </a:r>
            <a:r>
              <a:rPr lang="pt-PT" dirty="0" smtClean="0"/>
              <a:t> </a:t>
            </a:r>
            <a:r>
              <a:rPr lang="pt-PT" dirty="0" err="1" smtClean="0"/>
              <a:t>Reference</a:t>
            </a:r>
            <a:r>
              <a:rPr lang="pt-PT" dirty="0" smtClean="0"/>
              <a:t> </a:t>
            </a:r>
            <a:r>
              <a:rPr lang="pt-PT" dirty="0" err="1" smtClean="0"/>
              <a:t>Model</a:t>
            </a:r>
            <a:endParaRPr lang="pt-PT" dirty="0"/>
          </a:p>
        </p:txBody>
      </p:sp>
      <p:sp>
        <p:nvSpPr>
          <p:cNvPr id="3" name="Content Placeholder 2"/>
          <p:cNvSpPr>
            <a:spLocks noGrp="1"/>
          </p:cNvSpPr>
          <p:nvPr>
            <p:ph idx="1"/>
          </p:nvPr>
        </p:nvSpPr>
        <p:spPr/>
        <p:txBody>
          <a:bodyPr/>
          <a:lstStyle/>
          <a:p>
            <a:r>
              <a:rPr lang="pt-PT" dirty="0" err="1" smtClean="0"/>
              <a:t>Information</a:t>
            </a:r>
            <a:r>
              <a:rPr lang="pt-PT" dirty="0" smtClean="0"/>
              <a:t> to </a:t>
            </a:r>
            <a:r>
              <a:rPr lang="pt-PT" dirty="0" err="1" smtClean="0"/>
              <a:t>be</a:t>
            </a:r>
            <a:r>
              <a:rPr lang="pt-PT" dirty="0" smtClean="0"/>
              <a:t> </a:t>
            </a:r>
            <a:r>
              <a:rPr lang="pt-PT" dirty="0" err="1" smtClean="0"/>
              <a:t>described</a:t>
            </a:r>
            <a:r>
              <a:rPr lang="pt-PT" dirty="0" smtClean="0"/>
              <a:t> as </a:t>
            </a:r>
            <a:r>
              <a:rPr lang="pt-PT" b="1" dirty="0" err="1" smtClean="0"/>
              <a:t>metadata</a:t>
            </a:r>
            <a:endParaRPr lang="pt-PT" b="1" dirty="0" smtClean="0"/>
          </a:p>
          <a:p>
            <a:pPr lvl="1"/>
            <a:r>
              <a:rPr lang="pt-PT" dirty="0" err="1" smtClean="0"/>
              <a:t>Property-lists</a:t>
            </a:r>
            <a:r>
              <a:rPr lang="pt-PT" dirty="0" smtClean="0"/>
              <a:t> </a:t>
            </a:r>
            <a:r>
              <a:rPr lang="pt-PT" dirty="0" err="1" smtClean="0"/>
              <a:t>describing</a:t>
            </a:r>
            <a:r>
              <a:rPr lang="pt-PT" dirty="0" smtClean="0"/>
              <a:t> </a:t>
            </a:r>
            <a:r>
              <a:rPr lang="pt-PT" dirty="0" err="1" smtClean="0"/>
              <a:t>the</a:t>
            </a:r>
            <a:r>
              <a:rPr lang="pt-PT" dirty="0" smtClean="0"/>
              <a:t> </a:t>
            </a:r>
            <a:r>
              <a:rPr lang="pt-PT" dirty="0" err="1" smtClean="0"/>
              <a:t>epidemic</a:t>
            </a:r>
            <a:r>
              <a:rPr lang="pt-PT" dirty="0" smtClean="0"/>
              <a:t> </a:t>
            </a:r>
            <a:r>
              <a:rPr lang="pt-PT" dirty="0" err="1" smtClean="0"/>
              <a:t>datasets</a:t>
            </a:r>
            <a:r>
              <a:rPr lang="pt-PT" dirty="0" smtClean="0"/>
              <a:t> </a:t>
            </a:r>
            <a:r>
              <a:rPr lang="pt-PT" dirty="0" err="1" smtClean="0"/>
              <a:t>stored</a:t>
            </a:r>
            <a:r>
              <a:rPr lang="pt-PT" dirty="0" smtClean="0"/>
              <a:t> </a:t>
            </a:r>
            <a:r>
              <a:rPr lang="pt-PT" dirty="0" err="1" smtClean="0"/>
              <a:t>in</a:t>
            </a:r>
            <a:r>
              <a:rPr lang="pt-PT" dirty="0" smtClean="0"/>
              <a:t> </a:t>
            </a:r>
            <a:r>
              <a:rPr lang="pt-PT" dirty="0" err="1" smtClean="0"/>
              <a:t>the</a:t>
            </a:r>
            <a:r>
              <a:rPr lang="pt-PT" dirty="0" smtClean="0"/>
              <a:t> </a:t>
            </a:r>
            <a:r>
              <a:rPr lang="pt-PT" dirty="0" err="1" smtClean="0"/>
              <a:t>marketplace</a:t>
            </a:r>
            <a:endParaRPr lang="pt-PT" dirty="0" smtClean="0"/>
          </a:p>
          <a:p>
            <a:pPr lvl="1"/>
            <a:r>
              <a:rPr lang="pt-PT" dirty="0" err="1" smtClean="0"/>
              <a:t>Level</a:t>
            </a:r>
            <a:r>
              <a:rPr lang="pt-PT" dirty="0" smtClean="0"/>
              <a:t> </a:t>
            </a:r>
            <a:r>
              <a:rPr lang="pt-PT" dirty="0" err="1" smtClean="0"/>
              <a:t>of</a:t>
            </a:r>
            <a:r>
              <a:rPr lang="pt-PT" dirty="0" smtClean="0"/>
              <a:t> </a:t>
            </a:r>
            <a:r>
              <a:rPr lang="pt-PT" dirty="0" err="1" smtClean="0"/>
              <a:t>detail</a:t>
            </a:r>
            <a:r>
              <a:rPr lang="pt-PT" dirty="0" smtClean="0"/>
              <a:t> </a:t>
            </a:r>
            <a:r>
              <a:rPr lang="pt-PT" dirty="0" err="1" smtClean="0"/>
              <a:t>is</a:t>
            </a:r>
            <a:r>
              <a:rPr lang="pt-PT" dirty="0" smtClean="0"/>
              <a:t> </a:t>
            </a:r>
            <a:r>
              <a:rPr lang="pt-PT" dirty="0" err="1" smtClean="0"/>
              <a:t>key</a:t>
            </a:r>
            <a:r>
              <a:rPr lang="pt-PT" dirty="0" smtClean="0"/>
              <a:t> design </a:t>
            </a:r>
            <a:r>
              <a:rPr lang="pt-PT" dirty="0" err="1" smtClean="0"/>
              <a:t>point</a:t>
            </a:r>
            <a:endParaRPr lang="pt-PT" dirty="0" smtClean="0"/>
          </a:p>
          <a:p>
            <a:r>
              <a:rPr lang="pt-PT" dirty="0" err="1" smtClean="0"/>
              <a:t>Must</a:t>
            </a:r>
            <a:r>
              <a:rPr lang="pt-PT" dirty="0" smtClean="0"/>
              <a:t> </a:t>
            </a:r>
            <a:r>
              <a:rPr lang="pt-PT" dirty="0" err="1" smtClean="0"/>
              <a:t>be</a:t>
            </a:r>
            <a:r>
              <a:rPr lang="pt-PT" dirty="0" smtClean="0"/>
              <a:t>/</a:t>
            </a:r>
            <a:r>
              <a:rPr lang="pt-PT" dirty="0" err="1" smtClean="0"/>
              <a:t>become</a:t>
            </a:r>
            <a:r>
              <a:rPr lang="pt-PT" dirty="0" smtClean="0"/>
              <a:t> </a:t>
            </a:r>
            <a:r>
              <a:rPr lang="pt-PT" b="1" dirty="0" err="1" smtClean="0"/>
              <a:t>machine-readable</a:t>
            </a:r>
            <a:endParaRPr lang="pt-PT" b="1" dirty="0" smtClean="0"/>
          </a:p>
          <a:p>
            <a:pPr lvl="1"/>
            <a:r>
              <a:rPr lang="pt-PT" dirty="0" err="1" smtClean="0"/>
              <a:t>Discoverable</a:t>
            </a:r>
            <a:endParaRPr lang="pt-PT" dirty="0" smtClean="0"/>
          </a:p>
          <a:p>
            <a:pPr lvl="1"/>
            <a:r>
              <a:rPr lang="pt-PT" dirty="0" err="1" smtClean="0"/>
              <a:t>Searchable</a:t>
            </a:r>
            <a:endParaRPr lang="pt-PT" dirty="0" smtClean="0"/>
          </a:p>
          <a:p>
            <a:pPr lvl="1"/>
            <a:r>
              <a:rPr lang="pt-PT" dirty="0" err="1" smtClean="0"/>
              <a:t>Accessible</a:t>
            </a:r>
            <a:endParaRPr lang="pt-PT" dirty="0" smtClean="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15</a:t>
            </a:fld>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Meta-data</a:t>
            </a:r>
            <a:r>
              <a:rPr lang="pt-PT" dirty="0" smtClean="0"/>
              <a:t> </a:t>
            </a:r>
            <a:r>
              <a:rPr lang="pt-PT" dirty="0" err="1" smtClean="0"/>
              <a:t>and</a:t>
            </a:r>
            <a:r>
              <a:rPr lang="pt-PT" dirty="0" smtClean="0"/>
              <a:t> Ontologies</a:t>
            </a:r>
            <a:endParaRPr lang="pt-PT" dirty="0"/>
          </a:p>
        </p:txBody>
      </p:sp>
      <p:sp>
        <p:nvSpPr>
          <p:cNvPr id="3" name="Content Placeholder 2"/>
          <p:cNvSpPr>
            <a:spLocks noGrp="1"/>
          </p:cNvSpPr>
          <p:nvPr>
            <p:ph idx="1"/>
          </p:nvPr>
        </p:nvSpPr>
        <p:spPr>
          <a:xfrm>
            <a:off x="685800" y="1752600"/>
            <a:ext cx="8763000" cy="4114800"/>
          </a:xfrm>
        </p:spPr>
        <p:txBody>
          <a:bodyPr/>
          <a:lstStyle/>
          <a:p>
            <a:r>
              <a:rPr lang="en-GB" kern="1200" dirty="0" smtClean="0">
                <a:latin typeface="Times New Roman" charset="0"/>
              </a:rPr>
              <a:t>The </a:t>
            </a:r>
            <a:r>
              <a:rPr lang="en-GB" b="1" kern="1200" dirty="0" smtClean="0">
                <a:solidFill>
                  <a:srgbClr val="2D2DB9"/>
                </a:solidFill>
                <a:latin typeface="Times New Roman" charset="0"/>
              </a:rPr>
              <a:t>information model </a:t>
            </a:r>
            <a:r>
              <a:rPr lang="en-GB" kern="1200" dirty="0" smtClean="0">
                <a:latin typeface="Times New Roman" charset="0"/>
              </a:rPr>
              <a:t>of the EM is directly </a:t>
            </a:r>
            <a:r>
              <a:rPr lang="en-GB" b="1" kern="1200" dirty="0" smtClean="0">
                <a:solidFill>
                  <a:schemeClr val="accent6"/>
                </a:solidFill>
                <a:latin typeface="Times New Roman" charset="0"/>
              </a:rPr>
              <a:t>defined as metadata and ontologies</a:t>
            </a:r>
            <a:r>
              <a:rPr lang="en-GB" kern="1200" dirty="0" smtClean="0">
                <a:latin typeface="Times New Roman" charset="0"/>
              </a:rPr>
              <a:t>. </a:t>
            </a:r>
            <a:endParaRPr lang="en-US" kern="1200" dirty="0" smtClean="0">
              <a:latin typeface="Times New Roman" charset="0"/>
            </a:endParaRPr>
          </a:p>
          <a:p>
            <a:r>
              <a:rPr lang="en-GB" kern="1200" dirty="0" smtClean="0">
                <a:latin typeface="Times New Roman" charset="0"/>
              </a:rPr>
              <a:t>Advantages of using a specific ontology to describe a specific disease </a:t>
            </a:r>
          </a:p>
          <a:p>
            <a:pPr lvl="1"/>
            <a:r>
              <a:rPr lang="en-GB" kern="1200" dirty="0" smtClean="0">
                <a:latin typeface="Times New Roman" charset="0"/>
              </a:rPr>
              <a:t>makes everybody referring to a specific disease to use the same term, making the </a:t>
            </a:r>
            <a:r>
              <a:rPr lang="en-GB" b="1" kern="1200" dirty="0" smtClean="0">
                <a:latin typeface="Times New Roman" charset="0"/>
              </a:rPr>
              <a:t>information discovery simpler </a:t>
            </a:r>
            <a:r>
              <a:rPr lang="en-GB" kern="1200" dirty="0" smtClean="0">
                <a:latin typeface="Times New Roman" charset="0"/>
              </a:rPr>
              <a:t>and more complete;</a:t>
            </a:r>
          </a:p>
          <a:p>
            <a:pPr lvl="1"/>
            <a:r>
              <a:rPr lang="en-GB" kern="1200" dirty="0" smtClean="0">
                <a:latin typeface="Times New Roman" charset="0"/>
              </a:rPr>
              <a:t> keeps the </a:t>
            </a:r>
            <a:r>
              <a:rPr lang="en-GB" b="1" kern="1200" dirty="0" smtClean="0">
                <a:latin typeface="Times New Roman" charset="0"/>
              </a:rPr>
              <a:t>metadata text simpler</a:t>
            </a:r>
            <a:r>
              <a:rPr lang="en-GB" kern="1200" dirty="0" smtClean="0">
                <a:latin typeface="Times New Roman" charset="0"/>
              </a:rPr>
              <a:t>, the ontology itself contains other data that doesn’t need to be inserted as metadata</a:t>
            </a:r>
            <a:endParaRPr lang="pt-PT"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Meta-data</a:t>
            </a:r>
            <a:r>
              <a:rPr lang="pt-PT" dirty="0" smtClean="0"/>
              <a:t> Standards</a:t>
            </a:r>
            <a:endParaRPr lang="pt-PT" dirty="0"/>
          </a:p>
        </p:txBody>
      </p:sp>
      <p:sp>
        <p:nvSpPr>
          <p:cNvPr id="3" name="Content Placeholder 2"/>
          <p:cNvSpPr>
            <a:spLocks noGrp="1"/>
          </p:cNvSpPr>
          <p:nvPr>
            <p:ph idx="1"/>
          </p:nvPr>
        </p:nvSpPr>
        <p:spPr>
          <a:xfrm>
            <a:off x="685800" y="1752600"/>
            <a:ext cx="8420100" cy="4114800"/>
          </a:xfrm>
        </p:spPr>
        <p:txBody>
          <a:bodyPr/>
          <a:lstStyle/>
          <a:p>
            <a:r>
              <a:rPr lang="en-GB" kern="1200" dirty="0" smtClean="0">
                <a:latin typeface="Times New Roman" charset="0"/>
              </a:rPr>
              <a:t>ISO/IEC 11179 - representing metadata for an organization in a Metadata Registry (MDR) that has been implemented by organizations in the Health domain.</a:t>
            </a:r>
          </a:p>
          <a:p>
            <a:r>
              <a:rPr lang="en-GB" b="1" kern="1200" dirty="0" smtClean="0">
                <a:latin typeface="Times New Roman" charset="0"/>
              </a:rPr>
              <a:t>DCES (Dublin Core Metadata Element Set) </a:t>
            </a:r>
            <a:r>
              <a:rPr lang="en-GB" kern="1200" dirty="0" err="1" smtClean="0">
                <a:latin typeface="Times New Roman" charset="0"/>
              </a:rPr>
              <a:t>preferrred</a:t>
            </a:r>
            <a:r>
              <a:rPr lang="en-GB" kern="1200" dirty="0" smtClean="0">
                <a:latin typeface="Times New Roman" charset="0"/>
              </a:rPr>
              <a:t> for describing web resources (that’s what the EM is). </a:t>
            </a:r>
          </a:p>
          <a:p>
            <a:pPr lvl="1"/>
            <a:r>
              <a:rPr lang="en-GB" kern="1200" dirty="0" smtClean="0">
                <a:latin typeface="Times New Roman" charset="0"/>
              </a:rPr>
              <a:t>vocabulary of properties to be used to describe document-like files in the web. </a:t>
            </a:r>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17</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Metadata</a:t>
            </a:r>
            <a:r>
              <a:rPr lang="pt-PT" dirty="0" smtClean="0"/>
              <a:t> standards</a:t>
            </a:r>
            <a:endParaRPr lang="pt-PT" dirty="0"/>
          </a:p>
        </p:txBody>
      </p:sp>
      <p:sp>
        <p:nvSpPr>
          <p:cNvPr id="3" name="Content Placeholder 2"/>
          <p:cNvSpPr>
            <a:spLocks noGrp="1"/>
          </p:cNvSpPr>
          <p:nvPr>
            <p:ph idx="1"/>
          </p:nvPr>
        </p:nvSpPr>
        <p:spPr/>
        <p:txBody>
          <a:bodyPr/>
          <a:lstStyle/>
          <a:p>
            <a:r>
              <a:rPr lang="en-US" sz="2800" dirty="0" smtClean="0"/>
              <a:t>ISO/IEC 11179 Metadata Registry (MDR) </a:t>
            </a:r>
          </a:p>
          <a:p>
            <a:r>
              <a:rPr lang="en-US" sz="2800" b="1" dirty="0" smtClean="0"/>
              <a:t>Dublin Core (DC)</a:t>
            </a:r>
            <a:br>
              <a:rPr lang="en-US" sz="2800" b="1" dirty="0" smtClean="0"/>
            </a:br>
            <a:r>
              <a:rPr lang="en-US" sz="2800" b="1" dirty="0" err="1" smtClean="0"/>
              <a:t>metada</a:t>
            </a:r>
            <a:r>
              <a:rPr lang="en-US" sz="2800" b="1" dirty="0" smtClean="0"/>
              <a:t> for the Web, 15 properties</a:t>
            </a:r>
          </a:p>
          <a:p>
            <a:pPr lvl="1"/>
            <a:r>
              <a:rPr lang="en-US" sz="2400" dirty="0" smtClean="0"/>
              <a:t>ISO Standard Standard 15836-2003 of February 2003, ANSI/NISO Standard Z39.85-2007 of May 2007 and IETF RFC  5013 of August 2007.</a:t>
            </a:r>
          </a:p>
          <a:p>
            <a:pPr lvl="1"/>
            <a:r>
              <a:rPr lang="en-US" sz="2400" b="1" dirty="0" smtClean="0"/>
              <a:t>DCMI namespace</a:t>
            </a:r>
            <a:r>
              <a:rPr lang="en-US" sz="2400" dirty="0" smtClean="0"/>
              <a:t>: Since 2008, DCMI includes formal domains and ranges in the definitions of its properties. </a:t>
            </a:r>
            <a:endParaRPr lang="pt-PT" sz="2400"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Ontology</a:t>
            </a:r>
            <a:r>
              <a:rPr lang="pt-PT" dirty="0" smtClean="0"/>
              <a:t> Standards?</a:t>
            </a:r>
            <a:endParaRPr lang="pt-PT" dirty="0"/>
          </a:p>
        </p:txBody>
      </p:sp>
      <p:sp>
        <p:nvSpPr>
          <p:cNvPr id="3" name="Content Placeholder 2"/>
          <p:cNvSpPr>
            <a:spLocks noGrp="1"/>
          </p:cNvSpPr>
          <p:nvPr>
            <p:ph sz="half" idx="1"/>
          </p:nvPr>
        </p:nvSpPr>
        <p:spPr/>
        <p:txBody>
          <a:bodyPr/>
          <a:lstStyle/>
          <a:p>
            <a:r>
              <a:rPr lang="pt-PT" sz="2000" dirty="0" smtClean="0"/>
              <a:t>UMLS</a:t>
            </a:r>
            <a:br>
              <a:rPr lang="pt-PT" sz="2000" dirty="0" smtClean="0"/>
            </a:br>
            <a:r>
              <a:rPr lang="en-US" sz="2000" dirty="0" smtClean="0"/>
              <a:t>http://</a:t>
            </a:r>
            <a:r>
              <a:rPr lang="en-US" sz="2000" dirty="0" err="1" smtClean="0"/>
              <a:t>www.nlm.nih.gov/research/umls</a:t>
            </a:r>
            <a:r>
              <a:rPr lang="en-US" sz="2000" dirty="0" smtClean="0"/>
              <a:t>/</a:t>
            </a:r>
            <a:endParaRPr lang="pt-PT" sz="2000" dirty="0" smtClean="0"/>
          </a:p>
          <a:p>
            <a:pPr lvl="1"/>
            <a:r>
              <a:rPr lang="pt-PT" sz="1800" dirty="0" err="1" smtClean="0"/>
              <a:t>Too</a:t>
            </a:r>
            <a:r>
              <a:rPr lang="pt-PT" sz="1800" dirty="0" smtClean="0"/>
              <a:t> </a:t>
            </a:r>
            <a:r>
              <a:rPr lang="pt-PT" sz="1800" dirty="0" err="1" smtClean="0"/>
              <a:t>complex</a:t>
            </a:r>
            <a:r>
              <a:rPr lang="pt-PT" sz="1800" dirty="0" smtClean="0"/>
              <a:t>?</a:t>
            </a:r>
          </a:p>
          <a:p>
            <a:r>
              <a:rPr lang="pt-PT" sz="2000" dirty="0" smtClean="0"/>
              <a:t>OBO</a:t>
            </a:r>
            <a:br>
              <a:rPr lang="pt-PT" sz="2000" dirty="0" smtClean="0"/>
            </a:br>
            <a:r>
              <a:rPr lang="en-US" sz="2000" dirty="0" smtClean="0"/>
              <a:t>http://</a:t>
            </a:r>
            <a:r>
              <a:rPr lang="en-US" sz="2000" dirty="0" err="1" smtClean="0"/>
              <a:t>www.obofoundry.org</a:t>
            </a:r>
            <a:r>
              <a:rPr lang="en-US" sz="2000" dirty="0" smtClean="0"/>
              <a:t>/</a:t>
            </a:r>
            <a:endParaRPr lang="pt-PT" sz="2000" dirty="0" smtClean="0"/>
          </a:p>
          <a:p>
            <a:r>
              <a:rPr lang="pt-PT" sz="2000" dirty="0" smtClean="0"/>
              <a:t>Inspire</a:t>
            </a:r>
            <a:br>
              <a:rPr lang="pt-PT" sz="2000" dirty="0" smtClean="0"/>
            </a:br>
            <a:r>
              <a:rPr lang="en-US" sz="2000" dirty="0" err="1" smtClean="0"/>
              <a:t>http://www.inspire-geoportal.eu</a:t>
            </a:r>
            <a:r>
              <a:rPr lang="en-US" sz="2000" dirty="0" smtClean="0"/>
              <a:t>/</a:t>
            </a:r>
            <a:endParaRPr lang="pt-PT" sz="2000" dirty="0" smtClean="0"/>
          </a:p>
          <a:p>
            <a:pPr lvl="1"/>
            <a:r>
              <a:rPr lang="pt-PT" sz="1800" dirty="0" err="1" smtClean="0"/>
              <a:t>Too</a:t>
            </a:r>
            <a:r>
              <a:rPr lang="pt-PT" sz="1800" dirty="0" smtClean="0"/>
              <a:t> </a:t>
            </a:r>
            <a:r>
              <a:rPr lang="pt-PT" sz="1800" dirty="0" err="1" smtClean="0"/>
              <a:t>complex</a:t>
            </a:r>
            <a:r>
              <a:rPr lang="pt-PT" sz="1800" dirty="0" smtClean="0"/>
              <a:t>?</a:t>
            </a:r>
          </a:p>
          <a:p>
            <a:pPr lvl="1"/>
            <a:r>
              <a:rPr lang="pt-PT" sz="1800" dirty="0" err="1" smtClean="0"/>
              <a:t>Geonames</a:t>
            </a:r>
            <a:r>
              <a:rPr lang="pt-PT" sz="1800" dirty="0" smtClean="0"/>
              <a:t>, </a:t>
            </a:r>
            <a:r>
              <a:rPr lang="pt-PT" sz="1800" dirty="0" err="1" smtClean="0"/>
              <a:t>etc</a:t>
            </a:r>
            <a:r>
              <a:rPr lang="pt-PT" sz="1800" dirty="0" smtClean="0"/>
              <a:t>.</a:t>
            </a:r>
          </a:p>
        </p:txBody>
      </p:sp>
      <p:sp>
        <p:nvSpPr>
          <p:cNvPr id="9" name="Content Placeholder 8"/>
          <p:cNvSpPr>
            <a:spLocks noGrp="1"/>
          </p:cNvSpPr>
          <p:nvPr>
            <p:ph sz="half" idx="2"/>
          </p:nvPr>
        </p:nvSpPr>
        <p:spPr/>
        <p:txBody>
          <a:bodyPr/>
          <a:lstStyle/>
          <a:p>
            <a:r>
              <a:rPr lang="pt-PT" dirty="0" err="1" smtClean="0"/>
              <a:t>Epidemiology</a:t>
            </a:r>
            <a:r>
              <a:rPr lang="pt-PT" dirty="0" smtClean="0"/>
              <a:t> </a:t>
            </a:r>
            <a:r>
              <a:rPr lang="pt-PT" dirty="0" err="1" smtClean="0"/>
              <a:t>is</a:t>
            </a:r>
            <a:r>
              <a:rPr lang="pt-PT" dirty="0" smtClean="0"/>
              <a:t> </a:t>
            </a:r>
            <a:r>
              <a:rPr lang="pt-PT" dirty="0" err="1" smtClean="0"/>
              <a:t>an</a:t>
            </a:r>
            <a:r>
              <a:rPr lang="pt-PT" dirty="0" smtClean="0"/>
              <a:t> </a:t>
            </a:r>
            <a:r>
              <a:rPr lang="pt-PT" dirty="0" err="1" smtClean="0"/>
              <a:t>open</a:t>
            </a:r>
            <a:r>
              <a:rPr lang="pt-PT" dirty="0" smtClean="0"/>
              <a:t> </a:t>
            </a:r>
            <a:r>
              <a:rPr lang="pt-PT" dirty="0" err="1" smtClean="0"/>
              <a:t>domain</a:t>
            </a:r>
            <a:r>
              <a:rPr lang="pt-PT" dirty="0" smtClean="0"/>
              <a:t> (</a:t>
            </a:r>
            <a:r>
              <a:rPr lang="pt-PT" dirty="0" err="1" smtClean="0"/>
              <a:t>will</a:t>
            </a:r>
            <a:r>
              <a:rPr lang="pt-PT" dirty="0" smtClean="0"/>
              <a:t> </a:t>
            </a:r>
            <a:r>
              <a:rPr lang="pt-PT" dirty="0" err="1" smtClean="0"/>
              <a:t>never</a:t>
            </a:r>
            <a:r>
              <a:rPr lang="pt-PT" dirty="0" smtClean="0"/>
              <a:t>  </a:t>
            </a:r>
            <a:r>
              <a:rPr lang="pt-PT" dirty="0" err="1" smtClean="0"/>
              <a:t>be</a:t>
            </a:r>
            <a:r>
              <a:rPr lang="pt-PT" dirty="0" smtClean="0"/>
              <a:t> </a:t>
            </a:r>
            <a:r>
              <a:rPr lang="pt-PT" dirty="0" err="1" smtClean="0"/>
              <a:t>bounded</a:t>
            </a:r>
            <a:r>
              <a:rPr lang="pt-PT" dirty="0" smtClean="0"/>
              <a:t>)</a:t>
            </a:r>
          </a:p>
          <a:p>
            <a:r>
              <a:rPr lang="pt-PT" b="1" dirty="0" err="1" smtClean="0"/>
              <a:t>First</a:t>
            </a:r>
            <a:r>
              <a:rPr lang="pt-PT" b="1" dirty="0" smtClean="0"/>
              <a:t>, </a:t>
            </a:r>
            <a:r>
              <a:rPr lang="pt-PT" b="1" dirty="0" err="1" smtClean="0"/>
              <a:t>we</a:t>
            </a:r>
            <a:r>
              <a:rPr lang="pt-PT" b="1" dirty="0" smtClean="0"/>
              <a:t> </a:t>
            </a:r>
            <a:r>
              <a:rPr lang="pt-PT" b="1" dirty="0" err="1" smtClean="0"/>
              <a:t>have</a:t>
            </a:r>
            <a:r>
              <a:rPr lang="pt-PT" b="1" dirty="0" smtClean="0"/>
              <a:t> to </a:t>
            </a:r>
            <a:r>
              <a:rPr lang="pt-PT" b="1" dirty="0" err="1" smtClean="0"/>
              <a:t>see</a:t>
            </a:r>
            <a:r>
              <a:rPr lang="pt-PT" b="1" dirty="0" smtClean="0"/>
              <a:t> </a:t>
            </a:r>
            <a:r>
              <a:rPr lang="pt-PT" b="1" dirty="0" err="1" smtClean="0"/>
              <a:t>the</a:t>
            </a:r>
            <a:r>
              <a:rPr lang="pt-PT" b="1" dirty="0" smtClean="0"/>
              <a:t> data</a:t>
            </a:r>
            <a:r>
              <a:rPr lang="pt-PT" dirty="0" smtClean="0"/>
              <a:t>.</a:t>
            </a:r>
          </a:p>
          <a:p>
            <a:pPr>
              <a:buNone/>
            </a:pP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19</a:t>
            </a:fld>
            <a:endParaRPr 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 name="Title 11"/>
          <p:cNvSpPr>
            <a:spLocks noGrp="1"/>
          </p:cNvSpPr>
          <p:nvPr>
            <p:ph type="title" idx="4294967295"/>
          </p:nvPr>
        </p:nvSpPr>
        <p:spPr/>
        <p:txBody>
          <a:bodyPr/>
          <a:lstStyle/>
          <a:p>
            <a:r>
              <a:rPr lang="pt-PT" dirty="0" err="1" smtClean="0"/>
              <a:t>Epiwork</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a:t>
            </a:fld>
            <a:endParaRPr lang="en-US"/>
          </a:p>
        </p:txBody>
      </p:sp>
      <p:pic>
        <p:nvPicPr>
          <p:cNvPr id="7" name="Picture 6"/>
          <p:cNvPicPr>
            <a:picLocks noChangeAspect="1"/>
          </p:cNvPicPr>
          <p:nvPr/>
        </p:nvPicPr>
        <p:blipFill>
          <a:blip r:embed="rId3"/>
          <a:stretch>
            <a:fillRect/>
          </a:stretch>
        </p:blipFill>
        <p:spPr>
          <a:xfrm>
            <a:off x="1676400" y="1066800"/>
            <a:ext cx="6515100" cy="5130800"/>
          </a:xfrm>
          <a:prstGeom prst="rect">
            <a:avLst/>
          </a:prstGeom>
          <a:ln w="57150" cap="flat" cmpd="sng" algn="ctr">
            <a:solidFill>
              <a:srgbClr val="FF0000"/>
            </a:solidFill>
            <a:prstDash val="solid"/>
            <a:round/>
            <a:headEnd type="none" w="med" len="med"/>
            <a:tailEnd type="none" w="med" len="med"/>
          </a:ln>
        </p:spPr>
      </p:pic>
      <p:pic>
        <p:nvPicPr>
          <p:cNvPr id="17" name="Picture 16"/>
          <p:cNvPicPr>
            <a:picLocks noChangeAspect="1"/>
          </p:cNvPicPr>
          <p:nvPr/>
        </p:nvPicPr>
        <p:blipFill>
          <a:blip r:embed="rId4"/>
          <a:stretch>
            <a:fillRect/>
          </a:stretch>
        </p:blipFill>
        <p:spPr>
          <a:xfrm>
            <a:off x="1828800" y="647430"/>
            <a:ext cx="5689600" cy="1028970"/>
          </a:xfrm>
          <a:prstGeom prst="rect">
            <a:avLst/>
          </a:prstGeom>
        </p:spPr>
      </p:pic>
      <p:pic>
        <p:nvPicPr>
          <p:cNvPr id="18" name="Picture 17"/>
          <p:cNvPicPr>
            <a:picLocks noChangeAspect="1"/>
          </p:cNvPicPr>
          <p:nvPr/>
        </p:nvPicPr>
        <p:blipFill>
          <a:blip r:embed="rId5"/>
          <a:stretch>
            <a:fillRect/>
          </a:stretch>
        </p:blipFill>
        <p:spPr>
          <a:xfrm>
            <a:off x="8610600" y="5257800"/>
            <a:ext cx="1041400" cy="952500"/>
          </a:xfrm>
          <a:prstGeom prst="rect">
            <a:avLst/>
          </a:prstGeom>
        </p:spPr>
      </p:pic>
      <p:pic>
        <p:nvPicPr>
          <p:cNvPr id="19" name="Picture 18"/>
          <p:cNvPicPr>
            <a:picLocks noChangeAspect="1"/>
          </p:cNvPicPr>
          <p:nvPr/>
        </p:nvPicPr>
        <p:blipFill>
          <a:blip r:embed="rId6"/>
          <a:stretch>
            <a:fillRect/>
          </a:stretch>
        </p:blipFill>
        <p:spPr>
          <a:xfrm>
            <a:off x="8763000" y="4572000"/>
            <a:ext cx="787400" cy="546100"/>
          </a:xfrm>
          <a:prstGeom prst="rect">
            <a:avLst/>
          </a:prstGeom>
        </p:spPr>
      </p:pic>
      <p:sp>
        <p:nvSpPr>
          <p:cNvPr id="11" name="Cloud 10"/>
          <p:cNvSpPr/>
          <p:nvPr/>
        </p:nvSpPr>
        <p:spPr bwMode="auto">
          <a:xfrm>
            <a:off x="1981200" y="1371600"/>
            <a:ext cx="2819400" cy="3429000"/>
          </a:xfrm>
          <a:prstGeom prst="cloud">
            <a:avLst/>
          </a:prstGeom>
          <a:noFill/>
          <a:ln w="38100" cap="flat" cmpd="sng" algn="ctr">
            <a:solidFill>
              <a:srgbClr val="002A88"/>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8" name="Right Arrow 7"/>
          <p:cNvSpPr/>
          <p:nvPr/>
        </p:nvSpPr>
        <p:spPr bwMode="auto">
          <a:xfrm rot="1757887">
            <a:off x="823571" y="949714"/>
            <a:ext cx="2161059" cy="1758174"/>
          </a:xfrm>
          <a:prstGeom prst="rightArrow">
            <a:avLst/>
          </a:prstGeom>
          <a:solidFill>
            <a:srgbClr val="00A4EF"/>
          </a:solidFill>
          <a:ln>
            <a:solidFill>
              <a:schemeClr val="tx1"/>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sp>
      <p:sp>
        <p:nvSpPr>
          <p:cNvPr id="10" name="Footer Placeholder 9"/>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Strategies for Creating an Epidemic Data Metadata Model</a:t>
            </a:r>
            <a:endParaRPr lang="pt-PT" dirty="0"/>
          </a:p>
        </p:txBody>
      </p:sp>
      <p:sp>
        <p:nvSpPr>
          <p:cNvPr id="16" name="Content Placeholder 15"/>
          <p:cNvSpPr>
            <a:spLocks noGrp="1"/>
          </p:cNvSpPr>
          <p:nvPr>
            <p:ph idx="1"/>
          </p:nvPr>
        </p:nvSpPr>
        <p:spPr/>
        <p:txBody>
          <a:bodyPr/>
          <a:lstStyle/>
          <a:p>
            <a:r>
              <a:rPr lang="en-GB" kern="1200" dirty="0" smtClean="0">
                <a:latin typeface="Times New Roman" charset="0"/>
              </a:rPr>
              <a:t>Start with a catalogue of epidemic datasets…</a:t>
            </a:r>
          </a:p>
          <a:p>
            <a:r>
              <a:rPr lang="en-GB" kern="1200" dirty="0" smtClean="0">
                <a:latin typeface="Times New Roman" charset="0"/>
              </a:rPr>
              <a:t>Focus on collecting extensive metadata.</a:t>
            </a:r>
          </a:p>
          <a:p>
            <a:r>
              <a:rPr lang="en-GB" kern="1200" dirty="0" smtClean="0">
                <a:latin typeface="Times New Roman" charset="0"/>
              </a:rPr>
              <a:t>Leverage ontologies and  their technologies </a:t>
            </a:r>
          </a:p>
          <a:p>
            <a:pPr lvl="1"/>
            <a:r>
              <a:rPr lang="en-GB" kern="1200" dirty="0" smtClean="0">
                <a:latin typeface="Times New Roman" charset="0"/>
              </a:rPr>
              <a:t>establish the common terminology </a:t>
            </a:r>
          </a:p>
          <a:p>
            <a:pPr lvl="1"/>
            <a:r>
              <a:rPr lang="en-GB" kern="1200" dirty="0" smtClean="0">
                <a:latin typeface="Times New Roman" charset="0"/>
              </a:rPr>
              <a:t>interlink heterogeneous metadata classifications. </a:t>
            </a:r>
          </a:p>
          <a:p>
            <a:pPr lvl="1"/>
            <a:r>
              <a:rPr lang="en-GB" kern="1200" dirty="0" smtClean="0">
                <a:latin typeface="Times New Roman" charset="0"/>
              </a:rPr>
              <a:t> </a:t>
            </a:r>
            <a:r>
              <a:rPr lang="en-GB" b="1" kern="1200" dirty="0" smtClean="0">
                <a:latin typeface="Times New Roman" charset="0"/>
              </a:rPr>
              <a:t>connect with the OBO (Open Biomedical Ontologies) initiative</a:t>
            </a:r>
          </a:p>
          <a:p>
            <a:pPr lvl="1"/>
            <a:endParaRPr lang="en-US" kern="1200" dirty="0" smtClean="0">
              <a:latin typeface="Times New Roman" charset="0"/>
            </a:endParaRPr>
          </a:p>
        </p:txBody>
      </p:sp>
      <p:sp>
        <p:nvSpPr>
          <p:cNvPr id="6" name="Slide Number Placeholder 5"/>
          <p:cNvSpPr>
            <a:spLocks noGrp="1"/>
          </p:cNvSpPr>
          <p:nvPr>
            <p:ph type="sldNum" sz="quarter" idx="12"/>
          </p:nvPr>
        </p:nvSpPr>
        <p:spPr/>
        <p:txBody>
          <a:bodyPr/>
          <a:lstStyle/>
          <a:p>
            <a:fld id="{75A8CA83-5A82-4145-A6AC-33E38FE67D01}" type="slidenum">
              <a:rPr lang="en-US" smtClean="0"/>
              <a:pPr/>
              <a:t>20</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9525000" cy="1143000"/>
          </a:xfrm>
        </p:spPr>
        <p:txBody>
          <a:bodyPr/>
          <a:lstStyle/>
          <a:p>
            <a:r>
              <a:rPr lang="en-GB" dirty="0" smtClean="0"/>
              <a:t>Strategies for Creating a Metadata Model for Epidemic Data (II)</a:t>
            </a:r>
            <a:endParaRPr lang="pt-PT" dirty="0"/>
          </a:p>
        </p:txBody>
      </p:sp>
      <p:sp>
        <p:nvSpPr>
          <p:cNvPr id="3" name="Content Placeholder 2"/>
          <p:cNvSpPr>
            <a:spLocks noGrp="1"/>
          </p:cNvSpPr>
          <p:nvPr>
            <p:ph idx="1"/>
          </p:nvPr>
        </p:nvSpPr>
        <p:spPr>
          <a:xfrm>
            <a:off x="381000" y="1905000"/>
            <a:ext cx="8724900" cy="4114800"/>
          </a:xfrm>
        </p:spPr>
        <p:txBody>
          <a:bodyPr/>
          <a:lstStyle/>
          <a:p>
            <a:r>
              <a:rPr lang="en-GB" b="1" kern="1200" dirty="0" smtClean="0">
                <a:latin typeface="Times New Roman" charset="0"/>
              </a:rPr>
              <a:t>Ontologies </a:t>
            </a:r>
            <a:r>
              <a:rPr lang="en-GB" kern="1200" dirty="0" smtClean="0">
                <a:latin typeface="Times New Roman" charset="0"/>
              </a:rPr>
              <a:t>will serve to integrate heterogeneous data sources as they provide </a:t>
            </a:r>
            <a:r>
              <a:rPr lang="en-GB" b="1" kern="1200" dirty="0" smtClean="0">
                <a:latin typeface="Times New Roman" charset="0"/>
              </a:rPr>
              <a:t>semantic relationships among the described objects</a:t>
            </a:r>
            <a:r>
              <a:rPr lang="en-GB" kern="1200" dirty="0" smtClean="0">
                <a:latin typeface="Times New Roman" charset="0"/>
              </a:rPr>
              <a:t>. </a:t>
            </a:r>
          </a:p>
          <a:p>
            <a:r>
              <a:rPr lang="en-GB" kern="1200" dirty="0" smtClean="0">
                <a:latin typeface="Times New Roman" charset="0"/>
              </a:rPr>
              <a:t>Further on, the </a:t>
            </a:r>
            <a:r>
              <a:rPr lang="en-GB" b="1" kern="1200" dirty="0" smtClean="0">
                <a:latin typeface="Times New Roman" charset="0"/>
              </a:rPr>
              <a:t>EM will include methods and services for aligning the ontologies</a:t>
            </a:r>
            <a:r>
              <a:rPr lang="en-GB" kern="1200" dirty="0" smtClean="0">
                <a:latin typeface="Times New Roman" charset="0"/>
              </a:rPr>
              <a:t>. </a:t>
            </a:r>
          </a:p>
          <a:p>
            <a:r>
              <a:rPr lang="en-GB" kern="1200" dirty="0" smtClean="0">
                <a:latin typeface="Times New Roman" charset="0"/>
              </a:rPr>
              <a:t>We  expect that this can spawn a </a:t>
            </a:r>
            <a:r>
              <a:rPr lang="en-GB" b="1" kern="1200" dirty="0" smtClean="0">
                <a:latin typeface="Times New Roman" charset="0"/>
              </a:rPr>
              <a:t>virtuous cycle</a:t>
            </a:r>
            <a:r>
              <a:rPr lang="en-GB" kern="1200" dirty="0" smtClean="0">
                <a:latin typeface="Times New Roman" charset="0"/>
              </a:rPr>
              <a:t>, stimulating the cataloguing and linking by the epidemic modellers community.</a:t>
            </a:r>
            <a:endParaRPr lang="en-US" kern="1200" dirty="0" smtClean="0">
              <a:latin typeface="Times New Roman" charset="0"/>
            </a:endParaRPr>
          </a:p>
        </p:txBody>
      </p:sp>
      <p:sp>
        <p:nvSpPr>
          <p:cNvPr id="4" name="Slide Number Placeholder 3"/>
          <p:cNvSpPr>
            <a:spLocks noGrp="1"/>
          </p:cNvSpPr>
          <p:nvPr>
            <p:ph type="sldNum" sz="quarter" idx="12"/>
          </p:nvPr>
        </p:nvSpPr>
        <p:spPr/>
        <p:txBody>
          <a:bodyPr/>
          <a:lstStyle/>
          <a:p>
            <a:fld id="{75A8CA83-5A82-4145-A6AC-33E38FE67D01}" type="slidenum">
              <a:rPr lang="en-US" smtClean="0"/>
              <a:pPr/>
              <a:t>21</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991600" cy="1143000"/>
          </a:xfrm>
        </p:spPr>
        <p:txBody>
          <a:bodyPr/>
          <a:lstStyle/>
          <a:p>
            <a:r>
              <a:rPr lang="en-GB" sz="4000" dirty="0" smtClean="0"/>
              <a:t>Strategies for Creating a Metadata Model for Epidemic Data (III)</a:t>
            </a:r>
            <a:endParaRPr lang="pt-PT" sz="4000" dirty="0"/>
          </a:p>
        </p:txBody>
      </p:sp>
      <p:sp>
        <p:nvSpPr>
          <p:cNvPr id="3" name="Content Placeholder 2"/>
          <p:cNvSpPr>
            <a:spLocks noGrp="1"/>
          </p:cNvSpPr>
          <p:nvPr>
            <p:ph idx="1"/>
          </p:nvPr>
        </p:nvSpPr>
        <p:spPr>
          <a:xfrm>
            <a:off x="742950" y="2057400"/>
            <a:ext cx="8420100" cy="4114800"/>
          </a:xfrm>
        </p:spPr>
        <p:txBody>
          <a:bodyPr/>
          <a:lstStyle/>
          <a:p>
            <a:r>
              <a:rPr lang="en-GB" kern="1200" dirty="0" smtClean="0">
                <a:latin typeface="Times New Roman" charset="0"/>
              </a:rPr>
              <a:t>With DCMI terms and conventions + Linked Data conventions</a:t>
            </a:r>
            <a:r>
              <a:rPr lang="en-GB" b="1" kern="1200" dirty="0" smtClean="0">
                <a:latin typeface="Times New Roman" charset="0"/>
              </a:rPr>
              <a:t>, turn datasets into web resources.</a:t>
            </a:r>
          </a:p>
          <a:p>
            <a:pPr lvl="1"/>
            <a:r>
              <a:rPr lang="en-GB" b="1" kern="1200" dirty="0" smtClean="0">
                <a:latin typeface="Times New Roman" charset="0"/>
              </a:rPr>
              <a:t>describe the data </a:t>
            </a:r>
            <a:r>
              <a:rPr lang="en-GB" kern="1200" dirty="0" smtClean="0">
                <a:latin typeface="Times New Roman" charset="0"/>
              </a:rPr>
              <a:t>structures in the datasets </a:t>
            </a:r>
            <a:r>
              <a:rPr lang="en-GB" b="1" kern="1200" dirty="0" smtClean="0">
                <a:latin typeface="Times New Roman" charset="0"/>
              </a:rPr>
              <a:t>using ontologies</a:t>
            </a:r>
            <a:r>
              <a:rPr lang="en-GB" kern="1200" dirty="0" smtClean="0">
                <a:latin typeface="Times New Roman" charset="0"/>
              </a:rPr>
              <a:t>. </a:t>
            </a:r>
          </a:p>
          <a:p>
            <a:pPr lvl="1"/>
            <a:r>
              <a:rPr lang="en-GB" kern="1200" dirty="0" smtClean="0">
                <a:latin typeface="Times New Roman" charset="0"/>
              </a:rPr>
              <a:t>descriptions will be used by</a:t>
            </a:r>
            <a:r>
              <a:rPr lang="en-GB" b="1" kern="1200" dirty="0" smtClean="0">
                <a:latin typeface="Times New Roman" charset="0"/>
              </a:rPr>
              <a:t> people </a:t>
            </a:r>
            <a:r>
              <a:rPr lang="en-GB" kern="1200" dirty="0" smtClean="0">
                <a:latin typeface="Times New Roman" charset="0"/>
              </a:rPr>
              <a:t>and </a:t>
            </a:r>
            <a:r>
              <a:rPr lang="en-GB" b="1" kern="1200" dirty="0" smtClean="0">
                <a:latin typeface="Times New Roman" charset="0"/>
              </a:rPr>
              <a:t>information discovery tools</a:t>
            </a:r>
            <a:endParaRPr lang="en-US" b="1" kern="1200" dirty="0" smtClean="0">
              <a:latin typeface="Times New Roman" charset="0"/>
            </a:endParaRPr>
          </a:p>
        </p:txBody>
      </p:sp>
      <p:sp>
        <p:nvSpPr>
          <p:cNvPr id="4" name="Slide Number Placeholder 3"/>
          <p:cNvSpPr>
            <a:spLocks noGrp="1"/>
          </p:cNvSpPr>
          <p:nvPr>
            <p:ph type="sldNum" sz="quarter" idx="12"/>
          </p:nvPr>
        </p:nvSpPr>
        <p:spPr/>
        <p:txBody>
          <a:bodyPr/>
          <a:lstStyle/>
          <a:p>
            <a:fld id="{75A8CA83-5A82-4145-A6AC-33E38FE67D01}" type="slidenum">
              <a:rPr lang="en-US" smtClean="0"/>
              <a:pPr/>
              <a:t>22</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8858250" cy="1143000"/>
          </a:xfrm>
        </p:spPr>
        <p:txBody>
          <a:bodyPr/>
          <a:lstStyle/>
          <a:p>
            <a:r>
              <a:rPr lang="en-GB" sz="4000" dirty="0" smtClean="0"/>
              <a:t>Strategies for Creating a Metadata Model for Epidemic Data (IV)</a:t>
            </a:r>
            <a:endParaRPr lang="pt-PT" sz="4000" dirty="0"/>
          </a:p>
        </p:txBody>
      </p:sp>
      <p:sp>
        <p:nvSpPr>
          <p:cNvPr id="7" name="Content Placeholder 6"/>
          <p:cNvSpPr>
            <a:spLocks noGrp="1"/>
          </p:cNvSpPr>
          <p:nvPr>
            <p:ph idx="1"/>
          </p:nvPr>
        </p:nvSpPr>
        <p:spPr/>
        <p:txBody>
          <a:bodyPr/>
          <a:lstStyle/>
          <a:p>
            <a:r>
              <a:rPr lang="en-GB" kern="1200" dirty="0" smtClean="0">
                <a:latin typeface="Times New Roman" charset="0"/>
              </a:rPr>
              <a:t>Define policies establishing the </a:t>
            </a:r>
            <a:r>
              <a:rPr lang="en-GB" b="1" kern="1200" dirty="0" smtClean="0">
                <a:latin typeface="Times New Roman" charset="0"/>
              </a:rPr>
              <a:t>level of detail of the metadata.</a:t>
            </a:r>
          </a:p>
          <a:p>
            <a:pPr lvl="1"/>
            <a:r>
              <a:rPr lang="en-GB" kern="1200" dirty="0" smtClean="0">
                <a:latin typeface="Times New Roman" charset="0"/>
              </a:rPr>
              <a:t>low level of detail may not be able to sufficiently describe the datasets, making the right information harder to find</a:t>
            </a:r>
          </a:p>
          <a:p>
            <a:pPr lvl="1"/>
            <a:r>
              <a:rPr lang="en-GB" kern="1200" dirty="0" smtClean="0">
                <a:latin typeface="Times New Roman" charset="0"/>
              </a:rPr>
              <a:t>a too detailed metadata scheme can turn the annotation of a specific dataset into a daunting task, hindering the acceptance of the model by the user community. </a:t>
            </a:r>
          </a:p>
          <a:p>
            <a:endParaRPr lang="pt-PT"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23</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742950" y="609600"/>
            <a:ext cx="8705850" cy="1143000"/>
          </a:xfrm>
        </p:spPr>
        <p:txBody>
          <a:bodyPr/>
          <a:lstStyle/>
          <a:p>
            <a:r>
              <a:rPr lang="en-GB" sz="3600" dirty="0" smtClean="0"/>
              <a:t>Strategies for Creating a Metadata Model for Epidemic Data (V)</a:t>
            </a:r>
            <a:endParaRPr lang="pt-PT" sz="3600" dirty="0"/>
          </a:p>
        </p:txBody>
      </p:sp>
      <p:sp>
        <p:nvSpPr>
          <p:cNvPr id="7" name="Content Placeholder 6"/>
          <p:cNvSpPr>
            <a:spLocks noGrp="1"/>
          </p:cNvSpPr>
          <p:nvPr>
            <p:ph sz="half" idx="1"/>
          </p:nvPr>
        </p:nvSpPr>
        <p:spPr>
          <a:xfrm>
            <a:off x="228600" y="2057400"/>
            <a:ext cx="4495800" cy="4114800"/>
          </a:xfrm>
        </p:spPr>
        <p:txBody>
          <a:bodyPr/>
          <a:lstStyle/>
          <a:p>
            <a:pPr marL="342900" lvl="1" indent="-342900">
              <a:buFontTx/>
              <a:buChar char="•"/>
            </a:pPr>
            <a:r>
              <a:rPr lang="en-GB" sz="2800" kern="1200" dirty="0" smtClean="0">
                <a:latin typeface="Times New Roman" charset="0"/>
                <a:cs typeface="ＭＳ Ｐゴシック" pitchFamily="-65" charset="-128"/>
              </a:rPr>
              <a:t>Started modelling the datasets with low detail, annotating the 15 standard DC elements as </a:t>
            </a:r>
            <a:r>
              <a:rPr lang="en-GB" sz="2800" b="1" kern="1200" dirty="0" smtClean="0">
                <a:latin typeface="Times New Roman" charset="0"/>
                <a:cs typeface="ＭＳ Ｐゴシック" pitchFamily="-65" charset="-128"/>
              </a:rPr>
              <a:t>character data. </a:t>
            </a:r>
          </a:p>
          <a:p>
            <a:pPr marL="342900" lvl="1" indent="-342900">
              <a:buFontTx/>
              <a:buChar char="•"/>
            </a:pPr>
            <a:r>
              <a:rPr lang="en-GB" sz="2800" kern="1200" dirty="0" smtClean="0">
                <a:latin typeface="Times New Roman" charset="0"/>
                <a:cs typeface="ＭＳ Ｐゴシック" pitchFamily="-65" charset="-128"/>
              </a:rPr>
              <a:t>Further down the line, we initiate the annotation of DC elements with </a:t>
            </a:r>
            <a:r>
              <a:rPr lang="en-GB" sz="2800" b="1" kern="1200" dirty="0" smtClean="0">
                <a:latin typeface="Times New Roman" charset="0"/>
                <a:cs typeface="ＭＳ Ｐゴシック" pitchFamily="-65" charset="-128"/>
              </a:rPr>
              <a:t>semantically richer descriptions</a:t>
            </a:r>
            <a:endParaRPr lang="en-US" sz="2800" b="1" kern="1200" dirty="0" smtClean="0">
              <a:latin typeface="Times New Roman" charset="0"/>
              <a:cs typeface="ＭＳ Ｐゴシック" pitchFamily="-65" charset="-128"/>
            </a:endParaRPr>
          </a:p>
          <a:p>
            <a:endParaRPr lang="pt-PT" sz="2400" dirty="0"/>
          </a:p>
        </p:txBody>
      </p:sp>
      <p:sp>
        <p:nvSpPr>
          <p:cNvPr id="8" name="Content Placeholder 7"/>
          <p:cNvSpPr>
            <a:spLocks noGrp="1"/>
          </p:cNvSpPr>
          <p:nvPr>
            <p:ph sz="half" idx="2"/>
          </p:nvPr>
        </p:nvSpPr>
        <p:spPr>
          <a:xfrm>
            <a:off x="5029200" y="1981200"/>
            <a:ext cx="4572000" cy="4114800"/>
          </a:xfrm>
        </p:spPr>
        <p:txBody>
          <a:bodyPr/>
          <a:lstStyle/>
          <a:p>
            <a:r>
              <a:rPr lang="en-GB" kern="1200" dirty="0" smtClean="0">
                <a:latin typeface="Times New Roman" charset="0"/>
              </a:rPr>
              <a:t>Metadata </a:t>
            </a:r>
            <a:r>
              <a:rPr lang="en-GB" b="1" kern="1200" dirty="0" smtClean="0">
                <a:latin typeface="Times New Roman" charset="0"/>
              </a:rPr>
              <a:t>annotation criteria have to follow a common standard</a:t>
            </a:r>
            <a:r>
              <a:rPr lang="en-GB" kern="1200" dirty="0" smtClean="0">
                <a:latin typeface="Times New Roman" charset="0"/>
              </a:rPr>
              <a:t>, so data can be comparable and searched using similar queries</a:t>
            </a:r>
          </a:p>
          <a:p>
            <a:pPr lvl="1"/>
            <a:r>
              <a:rPr lang="en-GB" b="1" kern="1200" dirty="0" smtClean="0">
                <a:latin typeface="Times New Roman" charset="0"/>
              </a:rPr>
              <a:t>use controlled languages as much as possible </a:t>
            </a:r>
            <a:r>
              <a:rPr lang="en-GB" kern="1200" dirty="0" smtClean="0">
                <a:latin typeface="Times New Roman" charset="0"/>
              </a:rPr>
              <a:t>and languages for describing data structures, progressively limiting the use of free text.  </a:t>
            </a:r>
            <a:endParaRPr lang="en-US" kern="1200" dirty="0" smtClean="0">
              <a:latin typeface="Times New Roman" charset="0"/>
            </a:endParaRPr>
          </a:p>
          <a:p>
            <a:endParaRPr lang="pt-PT"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24</a:t>
            </a:fld>
            <a:endParaRPr lang="en-US"/>
          </a:p>
        </p:txBody>
      </p:sp>
      <p:sp>
        <p:nvSpPr>
          <p:cNvPr id="9" name="Footer Placeholder 8"/>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Strategies for Creating a Metadata Model for Epidemic Data (VI)</a:t>
            </a:r>
            <a:endParaRPr lang="pt-PT" sz="4000" dirty="0"/>
          </a:p>
        </p:txBody>
      </p:sp>
      <p:sp>
        <p:nvSpPr>
          <p:cNvPr id="6" name="Text Placeholder 5"/>
          <p:cNvSpPr>
            <a:spLocks noGrp="1"/>
          </p:cNvSpPr>
          <p:nvPr>
            <p:ph type="body" idx="1"/>
          </p:nvPr>
        </p:nvSpPr>
        <p:spPr>
          <a:xfrm>
            <a:off x="495300" y="1763713"/>
            <a:ext cx="4376738" cy="639762"/>
          </a:xfrm>
        </p:spPr>
        <p:txBody>
          <a:bodyPr/>
          <a:lstStyle/>
          <a:p>
            <a:r>
              <a:rPr lang="en-GB" b="0" kern="1200" dirty="0" smtClean="0">
                <a:latin typeface="Times New Roman" charset="0"/>
              </a:rPr>
              <a:t>Analysed selected </a:t>
            </a:r>
          </a:p>
          <a:p>
            <a:r>
              <a:rPr lang="en-GB" kern="1200" dirty="0" smtClean="0">
                <a:latin typeface="Times New Roman" charset="0"/>
              </a:rPr>
              <a:t>sample of datasets</a:t>
            </a:r>
            <a:endParaRPr lang="en-US" b="0" kern="1200" dirty="0" smtClean="0">
              <a:latin typeface="Times New Roman" charset="0"/>
            </a:endParaRPr>
          </a:p>
        </p:txBody>
      </p:sp>
      <p:sp>
        <p:nvSpPr>
          <p:cNvPr id="3" name="Content Placeholder 2"/>
          <p:cNvSpPr>
            <a:spLocks noGrp="1"/>
          </p:cNvSpPr>
          <p:nvPr>
            <p:ph sz="half" idx="2"/>
          </p:nvPr>
        </p:nvSpPr>
        <p:spPr>
          <a:xfrm>
            <a:off x="495300" y="2403475"/>
            <a:ext cx="4376738" cy="3951288"/>
          </a:xfrm>
        </p:spPr>
        <p:txBody>
          <a:bodyPr/>
          <a:lstStyle/>
          <a:p>
            <a:pPr marL="342900" lvl="1" indent="-342900">
              <a:buChar char="•"/>
            </a:pPr>
            <a:r>
              <a:rPr lang="en-GB" sz="2400" kern="1200" dirty="0" smtClean="0">
                <a:latin typeface="Times New Roman" charset="0"/>
                <a:cs typeface="ＭＳ Ｐゴシック" pitchFamily="-65" charset="-128"/>
              </a:rPr>
              <a:t>EM Twitter Datasets: harvested with software prototype of the EM. </a:t>
            </a:r>
            <a:endParaRPr lang="en-US" sz="2400" kern="1200" dirty="0" smtClean="0">
              <a:latin typeface="Times New Roman" charset="0"/>
              <a:cs typeface="ＭＳ Ｐゴシック" pitchFamily="-65" charset="-128"/>
            </a:endParaRPr>
          </a:p>
          <a:p>
            <a:pPr marL="342900" lvl="1" indent="-342900">
              <a:buChar char="•"/>
            </a:pPr>
            <a:r>
              <a:rPr lang="en-GB" sz="2400" kern="1200" dirty="0" smtClean="0">
                <a:latin typeface="Times New Roman" charset="0"/>
                <a:cs typeface="ＭＳ Ｐゴシック" pitchFamily="-65" charset="-128"/>
              </a:rPr>
              <a:t>US Airports Dataset: Data about the airport network of the United States.  </a:t>
            </a:r>
            <a:endParaRPr lang="en-US" sz="2400" kern="1200" dirty="0" smtClean="0">
              <a:latin typeface="Times New Roman" charset="0"/>
              <a:cs typeface="ＭＳ Ｐゴシック" pitchFamily="-65" charset="-128"/>
            </a:endParaRPr>
          </a:p>
          <a:p>
            <a:pPr>
              <a:buNone/>
            </a:pPr>
            <a:endParaRPr lang="en-US" kern="1200" dirty="0" smtClean="0">
              <a:latin typeface="Times New Roman" charset="0"/>
            </a:endParaRPr>
          </a:p>
          <a:p>
            <a:endParaRPr lang="pt-PT" dirty="0" smtClean="0"/>
          </a:p>
          <a:p>
            <a:endParaRPr lang="pt-PT" dirty="0" smtClean="0"/>
          </a:p>
          <a:p>
            <a:endParaRPr lang="pt-PT" dirty="0"/>
          </a:p>
        </p:txBody>
      </p:sp>
      <p:sp>
        <p:nvSpPr>
          <p:cNvPr id="7" name="Text Placeholder 6"/>
          <p:cNvSpPr>
            <a:spLocks noGrp="1"/>
          </p:cNvSpPr>
          <p:nvPr>
            <p:ph type="body" sz="quarter" idx="3"/>
          </p:nvPr>
        </p:nvSpPr>
        <p:spPr>
          <a:xfrm>
            <a:off x="5032375" y="1524000"/>
            <a:ext cx="4378325" cy="1676400"/>
          </a:xfrm>
        </p:spPr>
        <p:txBody>
          <a:bodyPr/>
          <a:lstStyle/>
          <a:p>
            <a:r>
              <a:rPr lang="en-GB" kern="1200" dirty="0" smtClean="0">
                <a:latin typeface="Times New Roman" charset="0"/>
              </a:rPr>
              <a:t>Surveyed published articles in epidemiology journals and inferred the attributes of the used datasets</a:t>
            </a:r>
          </a:p>
        </p:txBody>
      </p:sp>
      <p:sp>
        <p:nvSpPr>
          <p:cNvPr id="5" name="Content Placeholder 4"/>
          <p:cNvSpPr>
            <a:spLocks noGrp="1"/>
          </p:cNvSpPr>
          <p:nvPr>
            <p:ph sz="quarter" idx="4"/>
          </p:nvPr>
        </p:nvSpPr>
        <p:spPr>
          <a:xfrm>
            <a:off x="5032375" y="3581399"/>
            <a:ext cx="4378325" cy="2773363"/>
          </a:xfrm>
        </p:spPr>
        <p:txBody>
          <a:bodyPr/>
          <a:lstStyle/>
          <a:p>
            <a:r>
              <a:rPr lang="en-GB" kern="1200" dirty="0" smtClean="0">
                <a:latin typeface="Times New Roman" charset="0"/>
              </a:rPr>
              <a:t>We annotated datasets to which we did not actually have access, but devised what would be their metadata description as DC elements.</a:t>
            </a:r>
            <a:endParaRPr lang="pt-PT" dirty="0"/>
          </a:p>
        </p:txBody>
      </p:sp>
      <p:sp>
        <p:nvSpPr>
          <p:cNvPr id="4" name="Slide Number Placeholder 3"/>
          <p:cNvSpPr>
            <a:spLocks noGrp="1"/>
          </p:cNvSpPr>
          <p:nvPr>
            <p:ph type="sldNum" sz="quarter" idx="12"/>
          </p:nvPr>
        </p:nvSpPr>
        <p:spPr>
          <a:xfrm>
            <a:off x="8077200" y="6477000"/>
            <a:ext cx="1085850" cy="457200"/>
          </a:xfrm>
        </p:spPr>
        <p:txBody>
          <a:bodyPr/>
          <a:lstStyle/>
          <a:p>
            <a:fld id="{75A8CA83-5A82-4145-A6AC-33E38FE67D01}" type="slidenum">
              <a:rPr lang="en-US" smtClean="0"/>
              <a:pPr/>
              <a:t>25</a:t>
            </a:fld>
            <a:endParaRPr lang="en-US"/>
          </a:p>
        </p:txBody>
      </p:sp>
      <p:sp>
        <p:nvSpPr>
          <p:cNvPr id="8" name="Footer Placeholder 7"/>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Sample</a:t>
            </a:r>
            <a:r>
              <a:rPr lang="pt-PT" dirty="0" smtClean="0"/>
              <a:t> </a:t>
            </a:r>
            <a:r>
              <a:rPr lang="pt-PT" dirty="0" err="1" smtClean="0"/>
              <a:t>datasets</a:t>
            </a:r>
            <a:r>
              <a:rPr lang="pt-PT" dirty="0" smtClean="0"/>
              <a:t> (</a:t>
            </a:r>
            <a:r>
              <a:rPr lang="pt-PT" dirty="0" err="1" smtClean="0"/>
              <a:t>simulated</a:t>
            </a:r>
            <a:r>
              <a:rPr lang="pt-PT" dirty="0" smtClean="0"/>
              <a:t>)</a:t>
            </a:r>
            <a:endParaRPr lang="pt-PT" dirty="0"/>
          </a:p>
        </p:txBody>
      </p:sp>
      <p:sp>
        <p:nvSpPr>
          <p:cNvPr id="3" name="Content Placeholder 2"/>
          <p:cNvSpPr>
            <a:spLocks noGrp="1"/>
          </p:cNvSpPr>
          <p:nvPr>
            <p:ph idx="1"/>
          </p:nvPr>
        </p:nvSpPr>
        <p:spPr/>
        <p:txBody>
          <a:bodyPr/>
          <a:lstStyle/>
          <a:p>
            <a:r>
              <a:rPr lang="en-US" sz="2400" b="1" dirty="0" smtClean="0"/>
              <a:t>Cohen et al. (2008) </a:t>
            </a:r>
            <a:r>
              <a:rPr lang="en-US" sz="2400" dirty="0" smtClean="0"/>
              <a:t>– relationship between levels of household malaria risk and topography related humidity. </a:t>
            </a:r>
          </a:p>
          <a:p>
            <a:r>
              <a:rPr lang="en-US" sz="2400" b="1" dirty="0" smtClean="0"/>
              <a:t>East et al. (2008)  </a:t>
            </a:r>
            <a:r>
              <a:rPr lang="en-US" sz="2400" dirty="0" smtClean="0"/>
              <a:t>- bird migration patterns; risk areas in Australia for  avian influenza transmission from migrating birds.  </a:t>
            </a:r>
          </a:p>
          <a:p>
            <a:r>
              <a:rPr lang="en-US" sz="2400" b="1" dirty="0" smtClean="0"/>
              <a:t>Starr et al. (2009) </a:t>
            </a:r>
            <a:r>
              <a:rPr lang="en-US" sz="2400" dirty="0" smtClean="0"/>
              <a:t>- Model for predicting the spread of Clostridium </a:t>
            </a:r>
            <a:r>
              <a:rPr lang="en-US" sz="2400" dirty="0" err="1" smtClean="0"/>
              <a:t>difficile</a:t>
            </a:r>
            <a:r>
              <a:rPr lang="en-US" sz="2400" dirty="0" smtClean="0"/>
              <a:t> in hospital context. </a:t>
            </a:r>
          </a:p>
          <a:p>
            <a:pPr>
              <a:buNone/>
            </a:pPr>
            <a:endParaRPr lang="pt-PT" sz="2400"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dirty="0"/>
          </a:p>
        </p:txBody>
      </p:sp>
      <p:sp>
        <p:nvSpPr>
          <p:cNvPr id="5" name="Slide Number Placeholder 4"/>
          <p:cNvSpPr>
            <a:spLocks noGrp="1"/>
          </p:cNvSpPr>
          <p:nvPr>
            <p:ph type="sldNum" sz="quarter" idx="12"/>
          </p:nvPr>
        </p:nvSpPr>
        <p:spPr/>
        <p:txBody>
          <a:bodyPr/>
          <a:lstStyle/>
          <a:p>
            <a:fld id="{3C86464C-A287-8948-B766-CCF42A75DB07}" type="slidenum">
              <a:rPr lang="en-US" smtClean="0"/>
              <a:pPr/>
              <a:t>26</a:t>
            </a:fld>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3" name="Content Placeholder 2"/>
          <p:cNvSpPr>
            <a:spLocks noGrp="1"/>
          </p:cNvSpPr>
          <p:nvPr>
            <p:ph idx="1"/>
          </p:nvPr>
        </p:nvSpPr>
        <p:spPr/>
        <p:txBody>
          <a:bodyPr/>
          <a:lstStyle/>
          <a:p>
            <a:pPr marL="514350" indent="-514350">
              <a:buFont typeface="+mj-lt"/>
              <a:buAutoNum type="arabicPeriod"/>
            </a:pPr>
            <a:r>
              <a:rPr lang="pt-PT" dirty="0" smtClean="0"/>
              <a:t>The </a:t>
            </a:r>
            <a:r>
              <a:rPr lang="pt-PT" dirty="0" err="1" smtClean="0"/>
              <a:t>need</a:t>
            </a:r>
            <a:r>
              <a:rPr lang="pt-PT" dirty="0" smtClean="0"/>
              <a:t> for </a:t>
            </a:r>
            <a:r>
              <a:rPr lang="pt-PT" dirty="0" err="1" smtClean="0"/>
              <a:t>an</a:t>
            </a:r>
            <a:r>
              <a:rPr lang="pt-PT" dirty="0" smtClean="0"/>
              <a:t> </a:t>
            </a:r>
            <a:r>
              <a:rPr lang="pt-PT" dirty="0" err="1" smtClean="0"/>
              <a:t>Epidemic</a:t>
            </a:r>
            <a:r>
              <a:rPr lang="pt-PT" dirty="0" smtClean="0"/>
              <a:t> </a:t>
            </a:r>
            <a:r>
              <a:rPr lang="pt-PT" dirty="0" err="1" smtClean="0"/>
              <a:t>Marketplace</a:t>
            </a:r>
            <a:endParaRPr lang="pt-PT" dirty="0" smtClean="0"/>
          </a:p>
          <a:p>
            <a:pPr marL="514350" indent="-514350">
              <a:buFont typeface="+mj-lt"/>
              <a:buAutoNum type="arabicPeriod"/>
            </a:pPr>
            <a:r>
              <a:rPr lang="pt-PT" dirty="0" err="1" smtClean="0"/>
              <a:t>Metadata</a:t>
            </a:r>
            <a:r>
              <a:rPr lang="pt-PT" dirty="0" smtClean="0"/>
              <a:t> </a:t>
            </a:r>
            <a:r>
              <a:rPr lang="pt-PT" dirty="0" err="1" smtClean="0"/>
              <a:t>and</a:t>
            </a:r>
            <a:r>
              <a:rPr lang="pt-PT" dirty="0" smtClean="0"/>
              <a:t> Ontologies for </a:t>
            </a:r>
            <a:r>
              <a:rPr lang="pt-PT" dirty="0" err="1" smtClean="0"/>
              <a:t>Epidemic</a:t>
            </a:r>
            <a:r>
              <a:rPr lang="pt-PT" dirty="0" smtClean="0"/>
              <a:t> </a:t>
            </a:r>
            <a:r>
              <a:rPr lang="pt-PT" dirty="0" err="1" smtClean="0"/>
              <a:t>Modelling</a:t>
            </a:r>
            <a:r>
              <a:rPr lang="pt-PT" dirty="0" smtClean="0"/>
              <a:t> (</a:t>
            </a:r>
            <a:r>
              <a:rPr lang="pt-PT" dirty="0" err="1" smtClean="0"/>
              <a:t>Deliverable</a:t>
            </a:r>
            <a:r>
              <a:rPr lang="pt-PT" dirty="0" smtClean="0"/>
              <a:t> D3.1)</a:t>
            </a:r>
          </a:p>
          <a:p>
            <a:pPr marL="514350" indent="-514350">
              <a:buFont typeface="+mj-lt"/>
              <a:buAutoNum type="arabicPeriod"/>
            </a:pPr>
            <a:r>
              <a:rPr lang="en-US" b="1" dirty="0" smtClean="0">
                <a:solidFill>
                  <a:srgbClr val="262699"/>
                </a:solidFill>
              </a:rPr>
              <a:t>Epidemic Marketplace Architecture &amp; Implementation </a:t>
            </a:r>
            <a:r>
              <a:rPr lang="pt-PT" b="1" dirty="0" smtClean="0">
                <a:solidFill>
                  <a:srgbClr val="262699"/>
                </a:solidFill>
              </a:rPr>
              <a:t>(</a:t>
            </a:r>
            <a:r>
              <a:rPr lang="pt-PT" b="1" dirty="0" err="1" smtClean="0">
                <a:solidFill>
                  <a:srgbClr val="262699"/>
                </a:solidFill>
              </a:rPr>
              <a:t>Deliverable</a:t>
            </a:r>
            <a:r>
              <a:rPr lang="pt-PT" b="1" dirty="0" smtClean="0">
                <a:solidFill>
                  <a:srgbClr val="262699"/>
                </a:solidFill>
              </a:rPr>
              <a:t> D3.2)</a:t>
            </a:r>
            <a:endParaRPr lang="en-US" b="1" dirty="0" smtClean="0">
              <a:solidFill>
                <a:srgbClr val="262699"/>
              </a:solidFill>
            </a:endParaRPr>
          </a:p>
          <a:p>
            <a:pPr marL="514350" indent="-514350">
              <a:buFont typeface="+mj-lt"/>
              <a:buAutoNum type="arabicPeriod"/>
            </a:pPr>
            <a:r>
              <a:rPr lang="en-US" dirty="0" smtClean="0"/>
              <a:t>Where we stand and forecasts</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27</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420100" cy="1143000"/>
          </a:xfrm>
        </p:spPr>
        <p:txBody>
          <a:bodyPr/>
          <a:lstStyle/>
          <a:p>
            <a:r>
              <a:rPr lang="pt-PT" dirty="0" smtClean="0"/>
              <a:t>The EM as a Virtual </a:t>
            </a:r>
            <a:r>
              <a:rPr lang="pt-PT" dirty="0" err="1" smtClean="0"/>
              <a:t>Repository</a:t>
            </a:r>
            <a:endParaRPr lang="pt-PT" dirty="0"/>
          </a:p>
        </p:txBody>
      </p:sp>
      <p:sp>
        <p:nvSpPr>
          <p:cNvPr id="3" name="Content Placeholder 2"/>
          <p:cNvSpPr>
            <a:spLocks noGrp="1"/>
          </p:cNvSpPr>
          <p:nvPr>
            <p:ph idx="1"/>
          </p:nvPr>
        </p:nvSpPr>
        <p:spPr>
          <a:xfrm>
            <a:off x="762000" y="1676400"/>
            <a:ext cx="8782050" cy="4267200"/>
          </a:xfrm>
        </p:spPr>
        <p:txBody>
          <a:bodyPr/>
          <a:lstStyle/>
          <a:p>
            <a:r>
              <a:rPr lang="en-GB" kern="1200" dirty="0" smtClean="0">
                <a:latin typeface="Times New Roman" charset="0"/>
              </a:rPr>
              <a:t>The Epidemic Marketplace is composed of a set of, geographically distributed, </a:t>
            </a:r>
            <a:r>
              <a:rPr lang="en-GB" b="1" kern="1200" dirty="0" smtClean="0">
                <a:solidFill>
                  <a:schemeClr val="accent6"/>
                </a:solidFill>
                <a:latin typeface="Times New Roman" charset="0"/>
              </a:rPr>
              <a:t>interconnected data management </a:t>
            </a:r>
            <a:r>
              <a:rPr lang="en-GB" b="1" kern="1200" dirty="0" smtClean="0">
                <a:solidFill>
                  <a:schemeClr val="accent6"/>
                </a:solidFill>
                <a:latin typeface="Times New Roman" charset="0"/>
              </a:rPr>
              <a:t>nodes</a:t>
            </a:r>
            <a:r>
              <a:rPr lang="en-GB" kern="1200" dirty="0" smtClean="0">
                <a:latin typeface="Times New Roman" charset="0"/>
              </a:rPr>
              <a:t>, </a:t>
            </a:r>
            <a:r>
              <a:rPr lang="en-GB" kern="1200" dirty="0" smtClean="0">
                <a:latin typeface="Times New Roman" charset="0"/>
              </a:rPr>
              <a:t>sharing</a:t>
            </a:r>
            <a:r>
              <a:rPr lang="en-GB" b="1" kern="1200" dirty="0" smtClean="0">
                <a:latin typeface="Times New Roman" charset="0"/>
              </a:rPr>
              <a:t>:</a:t>
            </a:r>
          </a:p>
          <a:p>
            <a:pPr lvl="1"/>
            <a:r>
              <a:rPr lang="en-GB" b="1" kern="1200" dirty="0" smtClean="0">
                <a:latin typeface="Times New Roman" charset="0"/>
              </a:rPr>
              <a:t>common data models</a:t>
            </a:r>
            <a:r>
              <a:rPr lang="en-GB" kern="1200" dirty="0" smtClean="0">
                <a:latin typeface="Times New Roman" charset="0"/>
              </a:rPr>
              <a:t>, </a:t>
            </a:r>
          </a:p>
          <a:p>
            <a:pPr lvl="1"/>
            <a:r>
              <a:rPr lang="en-GB" kern="1200" dirty="0" smtClean="0">
                <a:latin typeface="Times New Roman" charset="0"/>
              </a:rPr>
              <a:t>an </a:t>
            </a:r>
            <a:r>
              <a:rPr lang="en-GB" b="1" kern="1200" dirty="0" smtClean="0">
                <a:latin typeface="Times New Roman" charset="0"/>
              </a:rPr>
              <a:t>authorization infrastructure </a:t>
            </a:r>
          </a:p>
          <a:p>
            <a:pPr lvl="1"/>
            <a:r>
              <a:rPr lang="en-GB" b="1" kern="1200" dirty="0" smtClean="0">
                <a:latin typeface="Times New Roman" charset="0"/>
              </a:rPr>
              <a:t>access interfaces</a:t>
            </a:r>
            <a:r>
              <a:rPr lang="en-GB" kern="1200" dirty="0" smtClean="0">
                <a:latin typeface="Times New Roman" charset="0"/>
              </a:rPr>
              <a:t>. </a:t>
            </a:r>
          </a:p>
          <a:p>
            <a:r>
              <a:rPr lang="en-GB" kern="1200" dirty="0" smtClean="0">
                <a:latin typeface="Times New Roman" charset="0"/>
              </a:rPr>
              <a:t>At each node, a set of software components implements a set of requirements that characterize their performance and interfaces. </a:t>
            </a:r>
            <a:endParaRPr lang="en-US" kern="1200" dirty="0" smtClean="0">
              <a:latin typeface="Times New Roman" charset="0"/>
            </a:endParaRPr>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28</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EM: </a:t>
            </a:r>
            <a:r>
              <a:rPr lang="pt-PT" dirty="0" err="1" smtClean="0"/>
              <a:t>Main</a:t>
            </a:r>
            <a:r>
              <a:rPr lang="pt-PT" dirty="0" smtClean="0"/>
              <a:t> </a:t>
            </a:r>
            <a:r>
              <a:rPr lang="pt-PT" dirty="0" err="1" smtClean="0"/>
              <a:t>Components</a:t>
            </a:r>
            <a:endParaRPr lang="pt-PT" dirty="0"/>
          </a:p>
        </p:txBody>
      </p:sp>
      <p:sp>
        <p:nvSpPr>
          <p:cNvPr id="3" name="Content Placeholder 2"/>
          <p:cNvSpPr>
            <a:spLocks noGrp="1"/>
          </p:cNvSpPr>
          <p:nvPr>
            <p:ph idx="1"/>
          </p:nvPr>
        </p:nvSpPr>
        <p:spPr>
          <a:xfrm>
            <a:off x="304800" y="1752600"/>
            <a:ext cx="8858250" cy="4343400"/>
          </a:xfrm>
        </p:spPr>
        <p:txBody>
          <a:bodyPr/>
          <a:lstStyle/>
          <a:p>
            <a:r>
              <a:rPr lang="en-GB" sz="2800" b="1" dirty="0" smtClean="0"/>
              <a:t>Repository: </a:t>
            </a:r>
            <a:r>
              <a:rPr lang="en-GB" sz="2800" dirty="0" smtClean="0"/>
              <a:t>Stores epidemic data sets and ontologies to characterise the semantic information of the data sets.</a:t>
            </a:r>
            <a:r>
              <a:rPr lang="en-US" sz="2800" dirty="0" smtClean="0"/>
              <a:t> </a:t>
            </a:r>
          </a:p>
          <a:p>
            <a:r>
              <a:rPr lang="en-GB" sz="2800" b="1" kern="1200" dirty="0" smtClean="0">
                <a:latin typeface="Times New Roman" charset="0"/>
              </a:rPr>
              <a:t>Mediator:</a:t>
            </a:r>
            <a:r>
              <a:rPr lang="en-GB" sz="2800" kern="1200" dirty="0" smtClean="0">
                <a:latin typeface="Times New Roman" charset="0"/>
              </a:rPr>
              <a:t> A collection of web services that will provide access to internal data and external sources, using state-of-the-art semantic-web/grid technologies.</a:t>
            </a:r>
            <a:endParaRPr lang="en-US" sz="2800" kern="1200" dirty="0" smtClean="0">
              <a:latin typeface="Times New Roman" charset="0"/>
            </a:endParaRPr>
          </a:p>
          <a:p>
            <a:r>
              <a:rPr lang="en-GB" sz="2800" b="1" kern="1200" dirty="0" smtClean="0">
                <a:latin typeface="Times New Roman" charset="0"/>
              </a:rPr>
              <a:t>Collector: </a:t>
            </a:r>
            <a:r>
              <a:rPr lang="en-GB" sz="2800" kern="1200" dirty="0" smtClean="0">
                <a:latin typeface="Times New Roman" charset="0"/>
              </a:rPr>
              <a:t>Retrieves information of real-time disease incidences from publicly available data sources, such as social networks;.</a:t>
            </a:r>
            <a:endParaRPr lang="en-US" sz="2800" kern="1200" dirty="0" smtClean="0">
              <a:latin typeface="Times New Roman" charset="0"/>
            </a:endParaRPr>
          </a:p>
          <a:p>
            <a:r>
              <a:rPr lang="en-GB" sz="2800" b="1" kern="1200" dirty="0" smtClean="0">
                <a:latin typeface="Times New Roman" charset="0"/>
              </a:rPr>
              <a:t>Forum: </a:t>
            </a:r>
            <a:r>
              <a:rPr lang="en-GB" sz="2800" kern="1200" dirty="0" smtClean="0">
                <a:latin typeface="Times New Roman" charset="0"/>
              </a:rPr>
              <a:t>Allows users to organize discussions centred on the datasets fostering collaboration among modellers.</a:t>
            </a:r>
            <a:endParaRPr lang="en-US" sz="2800" kern="1200" dirty="0" smtClean="0">
              <a:latin typeface="Times New Roman" charset="0"/>
            </a:endParaRPr>
          </a:p>
          <a:p>
            <a:endParaRPr lang="pt-PT" sz="2800"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29</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pt-PT" dirty="0" smtClean="0"/>
              <a:t>Data </a:t>
            </a:r>
            <a:r>
              <a:rPr lang="pt-PT" dirty="0" err="1" smtClean="0"/>
              <a:t>in</a:t>
            </a:r>
            <a:r>
              <a:rPr lang="pt-PT" dirty="0" smtClean="0"/>
              <a:t> </a:t>
            </a:r>
            <a:r>
              <a:rPr lang="pt-PT" dirty="0" err="1" smtClean="0"/>
              <a:t>Epiwork</a:t>
            </a:r>
            <a:endParaRPr lang="pt-PT" dirty="0"/>
          </a:p>
        </p:txBody>
      </p:sp>
      <p:sp>
        <p:nvSpPr>
          <p:cNvPr id="4" name="Content Placeholder 3"/>
          <p:cNvSpPr>
            <a:spLocks noGrp="1"/>
          </p:cNvSpPr>
          <p:nvPr>
            <p:ph idx="1"/>
          </p:nvPr>
        </p:nvSpPr>
        <p:spPr>
          <a:xfrm>
            <a:off x="685800" y="1752600"/>
            <a:ext cx="8420100" cy="4114800"/>
          </a:xfrm>
        </p:spPr>
        <p:txBody>
          <a:bodyPr/>
          <a:lstStyle/>
          <a:p>
            <a:r>
              <a:rPr lang="pt-PT" dirty="0" smtClean="0"/>
              <a:t>[</a:t>
            </a:r>
            <a:r>
              <a:rPr lang="pt-PT" dirty="0" err="1" smtClean="0"/>
              <a:t>National</a:t>
            </a:r>
            <a:r>
              <a:rPr lang="pt-PT" dirty="0" smtClean="0"/>
              <a:t> </a:t>
            </a:r>
            <a:r>
              <a:rPr lang="pt-PT" dirty="0" err="1" smtClean="0"/>
              <a:t>Bureau</a:t>
            </a:r>
            <a:r>
              <a:rPr lang="pt-PT" dirty="0" smtClean="0"/>
              <a:t> </a:t>
            </a:r>
            <a:r>
              <a:rPr lang="pt-PT" dirty="0" err="1" smtClean="0"/>
              <a:t>of</a:t>
            </a:r>
            <a:r>
              <a:rPr lang="pt-PT" dirty="0" smtClean="0"/>
              <a:t> </a:t>
            </a:r>
            <a:r>
              <a:rPr lang="pt-PT" dirty="0" err="1" smtClean="0"/>
              <a:t>Statistics</a:t>
            </a:r>
            <a:r>
              <a:rPr lang="pt-PT" dirty="0" smtClean="0"/>
              <a:t>] </a:t>
            </a:r>
            <a:br>
              <a:rPr lang="pt-PT" dirty="0" smtClean="0"/>
            </a:br>
            <a:r>
              <a:rPr lang="pt-PT" dirty="0" err="1" smtClean="0"/>
              <a:t>demographics</a:t>
            </a:r>
            <a:r>
              <a:rPr lang="pt-PT" dirty="0" smtClean="0"/>
              <a:t>, </a:t>
            </a:r>
            <a:r>
              <a:rPr lang="pt-PT" dirty="0" err="1" smtClean="0"/>
              <a:t>transportation</a:t>
            </a:r>
            <a:r>
              <a:rPr lang="pt-PT" dirty="0" smtClean="0"/>
              <a:t> data, ..</a:t>
            </a:r>
          </a:p>
          <a:p>
            <a:r>
              <a:rPr lang="pt-PT" dirty="0" smtClean="0"/>
              <a:t>[</a:t>
            </a:r>
            <a:r>
              <a:rPr lang="pt-PT" dirty="0" err="1" smtClean="0"/>
              <a:t>Public</a:t>
            </a:r>
            <a:r>
              <a:rPr lang="pt-PT" dirty="0" smtClean="0"/>
              <a:t> </a:t>
            </a:r>
            <a:r>
              <a:rPr lang="pt-PT" dirty="0" err="1" smtClean="0"/>
              <a:t>Health</a:t>
            </a:r>
            <a:r>
              <a:rPr lang="pt-PT" dirty="0" smtClean="0"/>
              <a:t> </a:t>
            </a:r>
            <a:r>
              <a:rPr lang="pt-PT" dirty="0" err="1" smtClean="0"/>
              <a:t>authorities</a:t>
            </a:r>
            <a:r>
              <a:rPr lang="pt-PT" dirty="0" smtClean="0"/>
              <a:t>] </a:t>
            </a:r>
            <a:br>
              <a:rPr lang="pt-PT" dirty="0" smtClean="0"/>
            </a:br>
            <a:r>
              <a:rPr lang="pt-PT" dirty="0" err="1" smtClean="0"/>
              <a:t>surveillance</a:t>
            </a:r>
            <a:r>
              <a:rPr lang="pt-PT" dirty="0" smtClean="0"/>
              <a:t> data (</a:t>
            </a:r>
            <a:r>
              <a:rPr lang="pt-PT" dirty="0" err="1" smtClean="0"/>
              <a:t>maybe</a:t>
            </a:r>
            <a:r>
              <a:rPr lang="pt-PT" dirty="0" smtClean="0"/>
              <a:t>?)</a:t>
            </a:r>
          </a:p>
          <a:p>
            <a:r>
              <a:rPr lang="pt-PT" b="1" dirty="0" smtClean="0"/>
              <a:t>[Internet Social </a:t>
            </a:r>
            <a:r>
              <a:rPr lang="pt-PT" b="1" dirty="0" err="1" smtClean="0"/>
              <a:t>Networks</a:t>
            </a:r>
            <a:r>
              <a:rPr lang="pt-PT" b="1" dirty="0" smtClean="0"/>
              <a:t>]</a:t>
            </a:r>
            <a:br>
              <a:rPr lang="pt-PT" b="1" dirty="0" smtClean="0"/>
            </a:br>
            <a:r>
              <a:rPr lang="pt-PT" b="1" dirty="0" err="1" smtClean="0"/>
              <a:t>behavioural</a:t>
            </a:r>
            <a:r>
              <a:rPr lang="pt-PT" b="1" dirty="0" smtClean="0"/>
              <a:t> data</a:t>
            </a:r>
            <a:endParaRPr lang="pt-PT" b="1" dirty="0"/>
          </a:p>
        </p:txBody>
      </p:sp>
      <p:sp>
        <p:nvSpPr>
          <p:cNvPr id="2" name="Slide Number Placeholder 1"/>
          <p:cNvSpPr>
            <a:spLocks noGrp="1"/>
          </p:cNvSpPr>
          <p:nvPr>
            <p:ph type="sldNum" sz="quarter" idx="12"/>
          </p:nvPr>
        </p:nvSpPr>
        <p:spPr/>
        <p:txBody>
          <a:bodyPr/>
          <a:lstStyle/>
          <a:p>
            <a:fld id="{73A5EC21-C29A-C445-8386-FB5AD3848CDB}" type="slidenum">
              <a:rPr lang="en-US" smtClean="0"/>
              <a:pPr/>
              <a:t>3</a:t>
            </a:fld>
            <a:endParaRPr lang="en-US"/>
          </a:p>
        </p:txBody>
      </p:sp>
      <p:sp>
        <p:nvSpPr>
          <p:cNvPr id="5" name="Rounded Rectangle 4"/>
          <p:cNvSpPr/>
          <p:nvPr/>
        </p:nvSpPr>
        <p:spPr bwMode="auto">
          <a:xfrm>
            <a:off x="609600" y="5334000"/>
            <a:ext cx="8991600" cy="12954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pt-PT" sz="3200" dirty="0" smtClean="0">
                <a:latin typeface="Arial"/>
                <a:cs typeface="Arial"/>
              </a:rPr>
              <a:t>To </a:t>
            </a:r>
            <a:r>
              <a:rPr lang="pt-PT" sz="3200" dirty="0" err="1" smtClean="0">
                <a:latin typeface="Arial"/>
                <a:cs typeface="Arial"/>
              </a:rPr>
              <a:t>be</a:t>
            </a:r>
            <a:r>
              <a:rPr lang="pt-PT" sz="3200" dirty="0" smtClean="0">
                <a:latin typeface="Arial"/>
                <a:cs typeface="Arial"/>
              </a:rPr>
              <a:t> </a:t>
            </a:r>
            <a:r>
              <a:rPr lang="pt-PT" sz="3200" dirty="0" err="1" smtClean="0">
                <a:latin typeface="Arial"/>
                <a:cs typeface="Arial"/>
              </a:rPr>
              <a:t>shared</a:t>
            </a:r>
            <a:r>
              <a:rPr lang="pt-PT" sz="3200" dirty="0" smtClean="0">
                <a:latin typeface="Arial"/>
                <a:cs typeface="Arial"/>
              </a:rPr>
              <a:t> </a:t>
            </a:r>
            <a:r>
              <a:rPr lang="pt-PT" sz="3200" dirty="0" err="1" smtClean="0">
                <a:latin typeface="Arial"/>
                <a:cs typeface="Arial"/>
              </a:rPr>
              <a:t>by</a:t>
            </a:r>
            <a:r>
              <a:rPr lang="pt-PT" sz="3200" dirty="0" smtClean="0">
                <a:latin typeface="Arial"/>
                <a:cs typeface="Arial"/>
              </a:rPr>
              <a:t> </a:t>
            </a:r>
            <a:r>
              <a:rPr lang="pt-PT" sz="3200" dirty="0" err="1" smtClean="0">
                <a:latin typeface="Arial"/>
                <a:cs typeface="Arial"/>
              </a:rPr>
              <a:t>epidemic</a:t>
            </a:r>
            <a:r>
              <a:rPr lang="pt-PT" sz="3200" dirty="0" smtClean="0">
                <a:latin typeface="Arial"/>
                <a:cs typeface="Arial"/>
              </a:rPr>
              <a:t> </a:t>
            </a:r>
            <a:r>
              <a:rPr lang="pt-PT" sz="3200" dirty="0" err="1" smtClean="0">
                <a:latin typeface="Arial"/>
                <a:cs typeface="Arial"/>
              </a:rPr>
              <a:t>modellers</a:t>
            </a:r>
            <a:r>
              <a:rPr lang="pt-PT" sz="3200" dirty="0" smtClean="0">
                <a:latin typeface="Arial"/>
                <a:cs typeface="Arial"/>
              </a:rPr>
              <a:t> </a:t>
            </a:r>
            <a:r>
              <a:rPr lang="pt-PT" sz="3200" dirty="0" err="1" smtClean="0">
                <a:latin typeface="Arial"/>
                <a:cs typeface="Arial"/>
              </a:rPr>
              <a:t>in</a:t>
            </a:r>
            <a:r>
              <a:rPr lang="pt-PT" sz="3200" dirty="0" smtClean="0">
                <a:latin typeface="Arial"/>
                <a:cs typeface="Arial"/>
              </a:rPr>
              <a:t> a digital </a:t>
            </a:r>
            <a:r>
              <a:rPr lang="pt-PT" sz="3200" dirty="0" err="1" smtClean="0">
                <a:latin typeface="Arial"/>
                <a:cs typeface="Arial"/>
              </a:rPr>
              <a:t>library</a:t>
            </a:r>
            <a:r>
              <a:rPr lang="pt-PT" sz="3200" dirty="0" smtClean="0">
                <a:latin typeface="Arial"/>
                <a:cs typeface="Arial"/>
              </a:rPr>
              <a:t>, </a:t>
            </a:r>
            <a:r>
              <a:rPr lang="pt-PT" sz="3200" dirty="0" err="1" smtClean="0">
                <a:latin typeface="Arial"/>
                <a:cs typeface="Arial"/>
              </a:rPr>
              <a:t>dubbed</a:t>
            </a:r>
            <a:r>
              <a:rPr lang="pt-PT" sz="3200" dirty="0" smtClean="0">
                <a:latin typeface="Arial"/>
                <a:cs typeface="Arial"/>
              </a:rPr>
              <a:t> </a:t>
            </a:r>
            <a:r>
              <a:rPr lang="pt-PT" sz="3200" dirty="0" err="1" smtClean="0">
                <a:latin typeface="Arial"/>
                <a:cs typeface="Arial"/>
              </a:rPr>
              <a:t>the</a:t>
            </a:r>
            <a:r>
              <a:rPr lang="pt-PT" sz="3200" dirty="0" smtClean="0">
                <a:latin typeface="Arial"/>
                <a:cs typeface="Arial"/>
              </a:rPr>
              <a:t> </a:t>
            </a:r>
            <a:r>
              <a:rPr lang="pt-PT" sz="3200" b="1" dirty="0" err="1" smtClean="0">
                <a:latin typeface="Arial"/>
                <a:cs typeface="Arial"/>
              </a:rPr>
              <a:t>Epidemic</a:t>
            </a:r>
            <a:r>
              <a:rPr lang="pt-PT" sz="3200" b="1" dirty="0" smtClean="0">
                <a:latin typeface="Arial"/>
                <a:cs typeface="Arial"/>
              </a:rPr>
              <a:t> </a:t>
            </a:r>
            <a:r>
              <a:rPr lang="pt-PT" sz="3200" b="1" dirty="0" err="1" smtClean="0">
                <a:latin typeface="Arial"/>
                <a:cs typeface="Arial"/>
              </a:rPr>
              <a:t>Marketplace</a:t>
            </a:r>
            <a:endParaRPr kumimoji="0" lang="pt-PT" sz="3200" b="1" i="0" u="none" strike="noStrike" cap="none" normalizeH="0" baseline="0" dirty="0">
              <a:ln>
                <a:noFill/>
              </a:ln>
              <a:solidFill>
                <a:schemeClr val="tx1"/>
              </a:solidFill>
              <a:effectLst/>
              <a:latin typeface="Arial"/>
              <a:cs typeface="Arial"/>
            </a:endParaRPr>
          </a:p>
        </p:txBody>
      </p:sp>
      <p:pic>
        <p:nvPicPr>
          <p:cNvPr id="7" name="Picture 6"/>
          <p:cNvPicPr>
            <a:picLocks noChangeAspect="1"/>
          </p:cNvPicPr>
          <p:nvPr/>
        </p:nvPicPr>
        <p:blipFill>
          <a:blip r:embed="rId2"/>
          <a:stretch>
            <a:fillRect/>
          </a:stretch>
        </p:blipFill>
        <p:spPr>
          <a:xfrm>
            <a:off x="2819400" y="697148"/>
            <a:ext cx="4572000" cy="826851"/>
          </a:xfrm>
          <a:prstGeom prst="rect">
            <a:avLst/>
          </a:prstGeom>
        </p:spPr>
      </p:pic>
      <p:sp>
        <p:nvSpPr>
          <p:cNvPr id="8" name="Footer Placeholder 7"/>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A8CA83-5A82-4145-A6AC-33E38FE67D01}" type="slidenum">
              <a:rPr lang="en-US" smtClean="0"/>
              <a:pPr/>
              <a:t>30</a:t>
            </a:fld>
            <a:endParaRPr lang="en-US"/>
          </a:p>
        </p:txBody>
      </p:sp>
      <p:pic>
        <p:nvPicPr>
          <p:cNvPr id="7" name="Picture 6" descr="distribution europe-1"/>
          <p:cNvPicPr/>
          <p:nvPr/>
        </p:nvPicPr>
        <p:blipFill>
          <a:blip r:embed="rId2"/>
          <a:srcRect/>
          <a:stretch>
            <a:fillRect/>
          </a:stretch>
        </p:blipFill>
        <p:spPr bwMode="auto">
          <a:xfrm>
            <a:off x="1485058" y="186534"/>
            <a:ext cx="6592142" cy="5909466"/>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z="4000" dirty="0" smtClean="0"/>
              <a:t>EM: Main System Requirements</a:t>
            </a:r>
            <a:endParaRPr lang="pt-PT" sz="4000" dirty="0"/>
          </a:p>
        </p:txBody>
      </p:sp>
      <p:sp>
        <p:nvSpPr>
          <p:cNvPr id="16" name="Content Placeholder 15"/>
          <p:cNvSpPr>
            <a:spLocks noGrp="1"/>
          </p:cNvSpPr>
          <p:nvPr>
            <p:ph idx="1"/>
          </p:nvPr>
        </p:nvSpPr>
        <p:spPr>
          <a:xfrm>
            <a:off x="742950" y="1981200"/>
            <a:ext cx="8629650" cy="4114800"/>
          </a:xfrm>
        </p:spPr>
        <p:txBody>
          <a:bodyPr/>
          <a:lstStyle/>
          <a:p>
            <a:pPr>
              <a:buNone/>
            </a:pPr>
            <a:r>
              <a:rPr lang="en-GB" sz="2800" b="1" kern="1200" dirty="0" smtClean="0">
                <a:latin typeface="Times New Roman" charset="0"/>
              </a:rPr>
              <a:t>EM needs to define policies and provide services for: </a:t>
            </a:r>
          </a:p>
          <a:p>
            <a:pPr marL="514350" indent="-514350"/>
            <a:r>
              <a:rPr lang="en-GB" sz="2800" kern="1200" dirty="0" smtClean="0">
                <a:latin typeface="Times New Roman" charset="0"/>
              </a:rPr>
              <a:t>Sharing and management of epidemiological data sets.</a:t>
            </a:r>
            <a:endParaRPr lang="en-US" sz="2800" kern="1200" dirty="0" smtClean="0">
              <a:latin typeface="Times New Roman" charset="0"/>
            </a:endParaRPr>
          </a:p>
          <a:p>
            <a:pPr marL="514350" indent="-514350"/>
            <a:r>
              <a:rPr lang="en-GB" sz="2800" kern="1200" dirty="0" smtClean="0">
                <a:latin typeface="Times New Roman" charset="0"/>
              </a:rPr>
              <a:t>Seamless integration of heterogeneous data sources.</a:t>
            </a:r>
            <a:endParaRPr lang="en-US" sz="2800" kern="1200" dirty="0" smtClean="0">
              <a:latin typeface="Times New Roman" charset="0"/>
            </a:endParaRPr>
          </a:p>
          <a:p>
            <a:pPr marL="514350" indent="-514350"/>
            <a:r>
              <a:rPr lang="en-GB" sz="2800" kern="1200" dirty="0" smtClean="0">
                <a:latin typeface="Times New Roman" charset="0"/>
              </a:rPr>
              <a:t>Creation of a virtual community for epidemic research.</a:t>
            </a:r>
            <a:endParaRPr lang="en-US" sz="2800" kern="1200" dirty="0" smtClean="0">
              <a:latin typeface="Times New Roman" charset="0"/>
            </a:endParaRPr>
          </a:p>
          <a:p>
            <a:pPr marL="514350" indent="-514350"/>
            <a:r>
              <a:rPr lang="en-GB" sz="2800" kern="1200" dirty="0" smtClean="0">
                <a:latin typeface="Times New Roman" charset="0"/>
              </a:rPr>
              <a:t>Distributed Architecture.</a:t>
            </a:r>
            <a:endParaRPr lang="en-US" sz="2800" kern="1200" dirty="0" smtClean="0">
              <a:latin typeface="Times New Roman" charset="0"/>
            </a:endParaRPr>
          </a:p>
          <a:p>
            <a:pPr marL="514350" indent="-514350"/>
            <a:r>
              <a:rPr lang="en-GB" sz="2800" kern="1200" dirty="0" smtClean="0">
                <a:latin typeface="Times New Roman" charset="0"/>
              </a:rPr>
              <a:t>Secure access to data. </a:t>
            </a:r>
            <a:endParaRPr lang="en-US" sz="2800" kern="1200" dirty="0" smtClean="0">
              <a:latin typeface="Times New Roman" charset="0"/>
            </a:endParaRPr>
          </a:p>
          <a:p>
            <a:pPr marL="514350" indent="-514350"/>
            <a:r>
              <a:rPr lang="en-GB" sz="2800" kern="1200" dirty="0" smtClean="0">
                <a:latin typeface="Times New Roman" charset="0"/>
              </a:rPr>
              <a:t>Support for data analysis and simulation in grid environments:.</a:t>
            </a:r>
            <a:endParaRPr lang="en-US" sz="2800" kern="1200" dirty="0" smtClean="0">
              <a:latin typeface="Times New Roman" charset="0"/>
            </a:endParaRPr>
          </a:p>
          <a:p>
            <a:pPr marL="514350" indent="-514350"/>
            <a:r>
              <a:rPr lang="en-GB" sz="2800" kern="1200" dirty="0" smtClean="0">
                <a:latin typeface="Times New Roman" charset="0"/>
              </a:rPr>
              <a:t>Workflows</a:t>
            </a:r>
            <a:endParaRPr lang="en-US" sz="2800" kern="1200" dirty="0" smtClean="0">
              <a:latin typeface="Times New Roman" charset="0"/>
            </a:endParaRPr>
          </a:p>
          <a:p>
            <a:pPr>
              <a:buNone/>
            </a:pPr>
            <a:endParaRPr lang="en-US" sz="2800" kern="1200" dirty="0" smtClean="0">
              <a:latin typeface="Times New Roman" charset="0"/>
            </a:endParaRPr>
          </a:p>
        </p:txBody>
      </p:sp>
      <p:sp>
        <p:nvSpPr>
          <p:cNvPr id="4" name="Slide Number Placeholder 3"/>
          <p:cNvSpPr>
            <a:spLocks noGrp="1"/>
          </p:cNvSpPr>
          <p:nvPr>
            <p:ph type="sldNum" sz="quarter" idx="12"/>
          </p:nvPr>
        </p:nvSpPr>
        <p:spPr/>
        <p:txBody>
          <a:bodyPr/>
          <a:lstStyle/>
          <a:p>
            <a:fld id="{73A5EC21-C29A-C445-8386-FB5AD3848CDB}" type="slidenum">
              <a:rPr lang="en-US" smtClean="0"/>
              <a:pPr/>
              <a:t>31</a:t>
            </a:fld>
            <a:endParaRPr lang="en-US"/>
          </a:p>
        </p:txBody>
      </p:sp>
      <p:sp>
        <p:nvSpPr>
          <p:cNvPr id="6" name="Footer Placeholder 5"/>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609600"/>
            <a:ext cx="8629650" cy="1143000"/>
          </a:xfrm>
        </p:spPr>
        <p:txBody>
          <a:bodyPr/>
          <a:lstStyle/>
          <a:p>
            <a:r>
              <a:rPr lang="en-GB" sz="3600" dirty="0" smtClean="0"/>
              <a:t>EM: Main non-functional requirements </a:t>
            </a:r>
            <a:endParaRPr lang="pt-PT" sz="3600" dirty="0"/>
          </a:p>
        </p:txBody>
      </p:sp>
      <p:sp>
        <p:nvSpPr>
          <p:cNvPr id="16" name="Content Placeholder 15"/>
          <p:cNvSpPr>
            <a:spLocks noGrp="1"/>
          </p:cNvSpPr>
          <p:nvPr>
            <p:ph idx="1"/>
          </p:nvPr>
        </p:nvSpPr>
        <p:spPr/>
        <p:txBody>
          <a:bodyPr/>
          <a:lstStyle/>
          <a:p>
            <a:r>
              <a:rPr lang="en-GB" kern="1200" dirty="0" smtClean="0">
                <a:latin typeface="Times New Roman" charset="0"/>
              </a:rPr>
              <a:t>Interoperability with other software. </a:t>
            </a:r>
            <a:endParaRPr lang="en-US" kern="1200" dirty="0" smtClean="0">
              <a:latin typeface="Times New Roman" charset="0"/>
            </a:endParaRPr>
          </a:p>
          <a:p>
            <a:r>
              <a:rPr lang="en-GB" kern="1200" dirty="0" smtClean="0">
                <a:latin typeface="Times New Roman" charset="0"/>
              </a:rPr>
              <a:t>Open-source. </a:t>
            </a:r>
            <a:endParaRPr lang="en-US" kern="1200" dirty="0" smtClean="0">
              <a:latin typeface="Times New Roman" charset="0"/>
            </a:endParaRPr>
          </a:p>
          <a:p>
            <a:r>
              <a:rPr lang="en-GB" kern="1200" dirty="0" smtClean="0">
                <a:latin typeface="Times New Roman" charset="0"/>
              </a:rPr>
              <a:t>Standards-based.</a:t>
            </a:r>
            <a:endParaRPr lang="pt-PT" dirty="0" smtClean="0"/>
          </a:p>
          <a:p>
            <a:endParaRPr lang="pt-PT" dirty="0" smtClean="0"/>
          </a:p>
          <a:p>
            <a:pPr>
              <a:buNone/>
            </a:pP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32</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EM Repository Requirements</a:t>
            </a:r>
            <a:endParaRPr lang="pt-PT" dirty="0"/>
          </a:p>
        </p:txBody>
      </p:sp>
      <p:sp>
        <p:nvSpPr>
          <p:cNvPr id="16" name="Content Placeholder 15"/>
          <p:cNvSpPr>
            <a:spLocks noGrp="1"/>
          </p:cNvSpPr>
          <p:nvPr>
            <p:ph idx="1"/>
          </p:nvPr>
        </p:nvSpPr>
        <p:spPr/>
        <p:txBody>
          <a:bodyPr/>
          <a:lstStyle/>
          <a:p>
            <a:r>
              <a:rPr lang="en-GB" b="1" kern="1200" dirty="0" smtClean="0">
                <a:latin typeface="Times New Roman" charset="0"/>
              </a:rPr>
              <a:t>Separation of data and metadata</a:t>
            </a:r>
          </a:p>
          <a:p>
            <a:pPr lvl="1"/>
            <a:r>
              <a:rPr lang="en-GB" kern="1200" dirty="0" smtClean="0">
                <a:latin typeface="Times New Roman" charset="0"/>
              </a:rPr>
              <a:t>metadata may contain information not directly accessible.</a:t>
            </a:r>
            <a:endParaRPr lang="en-US" kern="1200" dirty="0" smtClean="0">
              <a:latin typeface="Times New Roman" charset="0"/>
            </a:endParaRPr>
          </a:p>
          <a:p>
            <a:r>
              <a:rPr lang="en-GB" b="1" kern="1200" dirty="0" smtClean="0">
                <a:latin typeface="Times New Roman" charset="0"/>
              </a:rPr>
              <a:t>Support for Metadata standards</a:t>
            </a:r>
          </a:p>
          <a:p>
            <a:pPr lvl="1"/>
            <a:r>
              <a:rPr lang="en-GB" kern="1200" dirty="0" smtClean="0">
                <a:latin typeface="Times New Roman" charset="0"/>
              </a:rPr>
              <a:t>Dublin Core, because that’s what everyone seems to be using</a:t>
            </a:r>
            <a:endParaRPr lang="en-US" kern="1200" dirty="0" smtClean="0">
              <a:latin typeface="Times New Roman" charset="0"/>
            </a:endParaRPr>
          </a:p>
          <a:p>
            <a:r>
              <a:rPr lang="en-GB" b="1" kern="1200" dirty="0" smtClean="0">
                <a:latin typeface="Times New Roman" charset="0"/>
              </a:rPr>
              <a:t>Ontology support</a:t>
            </a:r>
          </a:p>
          <a:p>
            <a:pPr lvl="1"/>
            <a:r>
              <a:rPr lang="en-GB" kern="1200" dirty="0" smtClean="0">
                <a:latin typeface="Times New Roman" charset="0"/>
              </a:rPr>
              <a:t>for describing and characterising the data.</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33</a:t>
            </a:fld>
            <a:endParaRPr lang="en-US"/>
          </a:p>
        </p:txBody>
      </p:sp>
      <p:sp>
        <p:nvSpPr>
          <p:cNvPr id="17" name="Rectangle 16"/>
          <p:cNvSpPr/>
          <p:nvPr/>
        </p:nvSpPr>
        <p:spPr bwMode="auto">
          <a:xfrm>
            <a:off x="1066800" y="2590800"/>
            <a:ext cx="7543800" cy="914400"/>
          </a:xfrm>
          <a:prstGeom prst="rect">
            <a:avLst/>
          </a:prstGeom>
          <a:noFill/>
          <a:ln w="95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7" name="Footer Placeholder 6"/>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EM Mediator Requirements</a:t>
            </a:r>
            <a:endParaRPr lang="pt-PT" dirty="0"/>
          </a:p>
        </p:txBody>
      </p:sp>
      <p:sp>
        <p:nvSpPr>
          <p:cNvPr id="16" name="Content Placeholder 15"/>
          <p:cNvSpPr>
            <a:spLocks noGrp="1"/>
          </p:cNvSpPr>
          <p:nvPr>
            <p:ph sz="half" idx="1"/>
          </p:nvPr>
        </p:nvSpPr>
        <p:spPr/>
        <p:txBody>
          <a:bodyPr/>
          <a:lstStyle/>
          <a:p>
            <a:pPr>
              <a:buNone/>
            </a:pPr>
            <a:r>
              <a:rPr lang="en-GB" kern="1200" dirty="0" smtClean="0">
                <a:latin typeface="Times New Roman" charset="0"/>
              </a:rPr>
              <a:t>Responsible for data exchanges with </a:t>
            </a:r>
            <a:r>
              <a:rPr lang="en-GB" b="1" kern="1200" dirty="0" smtClean="0">
                <a:latin typeface="Times New Roman" charset="0"/>
              </a:rPr>
              <a:t>Clients, IMS </a:t>
            </a:r>
            <a:r>
              <a:rPr lang="en-GB" kern="1200" dirty="0" smtClean="0">
                <a:latin typeface="Times New Roman" charset="0"/>
              </a:rPr>
              <a:t>and other </a:t>
            </a:r>
            <a:r>
              <a:rPr lang="en-GB" b="1" kern="1200" dirty="0" smtClean="0">
                <a:latin typeface="Times New Roman" charset="0"/>
              </a:rPr>
              <a:t>data providers </a:t>
            </a:r>
            <a:r>
              <a:rPr lang="en-GB" kern="1200" dirty="0" smtClean="0">
                <a:latin typeface="Times New Roman" charset="0"/>
              </a:rPr>
              <a:t>(RSS </a:t>
            </a:r>
            <a:r>
              <a:rPr lang="en-GB" kern="1200" dirty="0" err="1" smtClean="0">
                <a:latin typeface="Times New Roman" charset="0"/>
              </a:rPr>
              <a:t>ProMed</a:t>
            </a:r>
            <a:r>
              <a:rPr lang="en-GB" kern="1200" dirty="0" smtClean="0">
                <a:latin typeface="Times New Roman" charset="0"/>
              </a:rPr>
              <a:t> Mail, ..):</a:t>
            </a:r>
            <a:endParaRPr lang="en-US" kern="1200" dirty="0" smtClean="0">
              <a:latin typeface="Times New Roman" charset="0"/>
            </a:endParaRPr>
          </a:p>
          <a:p>
            <a:endParaRPr lang="pt-PT" dirty="0"/>
          </a:p>
        </p:txBody>
      </p:sp>
      <p:sp>
        <p:nvSpPr>
          <p:cNvPr id="17" name="Content Placeholder 16"/>
          <p:cNvSpPr>
            <a:spLocks noGrp="1"/>
          </p:cNvSpPr>
          <p:nvPr>
            <p:ph sz="half" idx="2"/>
          </p:nvPr>
        </p:nvSpPr>
        <p:spPr/>
        <p:txBody>
          <a:bodyPr/>
          <a:lstStyle/>
          <a:p>
            <a:r>
              <a:rPr lang="en-GB" b="1" kern="1200" dirty="0" smtClean="0">
                <a:latin typeface="Times New Roman" charset="0"/>
              </a:rPr>
              <a:t>Query and search capabilities on heterogeneous datasets: </a:t>
            </a:r>
            <a:r>
              <a:rPr lang="en-GB" kern="1200" dirty="0" smtClean="0">
                <a:latin typeface="Times New Roman" charset="0"/>
              </a:rPr>
              <a:t>in epidemic modelling,</a:t>
            </a:r>
            <a:r>
              <a:rPr lang="en-GB" b="1" kern="1200" dirty="0" smtClean="0">
                <a:latin typeface="Times New Roman" charset="0"/>
              </a:rPr>
              <a:t> </a:t>
            </a:r>
            <a:r>
              <a:rPr lang="en-GB" kern="1200" dirty="0" smtClean="0">
                <a:latin typeface="Times New Roman" charset="0"/>
              </a:rPr>
              <a:t>diversity is unlimited. </a:t>
            </a:r>
            <a:endParaRPr lang="en-US" kern="1200" dirty="0" smtClean="0">
              <a:latin typeface="Times New Roman" charset="0"/>
            </a:endParaRPr>
          </a:p>
          <a:p>
            <a:r>
              <a:rPr lang="en-GB" kern="1200" dirty="0" smtClean="0">
                <a:latin typeface="Times New Roman" charset="0"/>
              </a:rPr>
              <a:t>Access to “plug-in-able” resources:. </a:t>
            </a:r>
            <a:endParaRPr lang="en-US" kern="1200" dirty="0" smtClean="0">
              <a:latin typeface="Times New Roman" charset="0"/>
            </a:endParaRPr>
          </a:p>
          <a:p>
            <a:r>
              <a:rPr lang="en-GB" b="1" kern="1200" dirty="0" err="1" smtClean="0">
                <a:latin typeface="Times New Roman" charset="0"/>
              </a:rPr>
              <a:t>RESTful</a:t>
            </a:r>
            <a:r>
              <a:rPr lang="en-GB" b="1" kern="1200" dirty="0" smtClean="0">
                <a:latin typeface="Times New Roman" charset="0"/>
              </a:rPr>
              <a:t> interfaces</a:t>
            </a:r>
            <a:r>
              <a:rPr lang="en-GB" kern="1200" dirty="0" smtClean="0">
                <a:latin typeface="Times New Roman" charset="0"/>
              </a:rPr>
              <a:t>. </a:t>
            </a:r>
            <a:endParaRPr lang="en-US" kern="1200" dirty="0" smtClean="0">
              <a:latin typeface="Times New Roman" charset="0"/>
            </a:endParaRPr>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34</a:t>
            </a:fld>
            <a:endParaRPr lang="en-US"/>
          </a:p>
        </p:txBody>
      </p:sp>
      <p:sp>
        <p:nvSpPr>
          <p:cNvPr id="7" name="Footer Placeholder 6"/>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Collector Requirements</a:t>
            </a:r>
            <a:endParaRPr lang="pt-PT" dirty="0"/>
          </a:p>
        </p:txBody>
      </p:sp>
      <p:sp>
        <p:nvSpPr>
          <p:cNvPr id="11" name="Content Placeholder 10"/>
          <p:cNvSpPr>
            <a:spLocks noGrp="1"/>
          </p:cNvSpPr>
          <p:nvPr>
            <p:ph idx="1"/>
          </p:nvPr>
        </p:nvSpPr>
        <p:spPr>
          <a:xfrm>
            <a:off x="762000" y="1828800"/>
            <a:ext cx="8420100" cy="4114800"/>
          </a:xfrm>
        </p:spPr>
        <p:txBody>
          <a:bodyPr/>
          <a:lstStyle/>
          <a:p>
            <a:r>
              <a:rPr lang="en-GB" sz="2800" b="1" kern="1200" dirty="0" smtClean="0">
                <a:latin typeface="Times New Roman" charset="0"/>
              </a:rPr>
              <a:t>Active data harvesting: </a:t>
            </a:r>
            <a:r>
              <a:rPr lang="en-GB" sz="2800" kern="1200" dirty="0" smtClean="0">
                <a:latin typeface="Times New Roman" charset="0"/>
              </a:rPr>
              <a:t>focused web crawler, subscription of newsfeeds and email services.</a:t>
            </a:r>
            <a:endParaRPr lang="en-US" sz="2800" kern="1200" dirty="0" smtClean="0">
              <a:latin typeface="Times New Roman" charset="0"/>
            </a:endParaRPr>
          </a:p>
          <a:p>
            <a:r>
              <a:rPr lang="en-GB" sz="2800" b="1" kern="1200" dirty="0" smtClean="0">
                <a:latin typeface="Times New Roman" charset="0"/>
              </a:rPr>
              <a:t>Passive data collection:</a:t>
            </a:r>
            <a:r>
              <a:rPr lang="en-GB" sz="2800" kern="1200" dirty="0" smtClean="0">
                <a:latin typeface="Times New Roman" charset="0"/>
              </a:rPr>
              <a:t> EM preserves and distributes deposited datasets originating from  IMS</a:t>
            </a:r>
            <a:endParaRPr lang="en-US" sz="2800" kern="1200" dirty="0" smtClean="0">
              <a:latin typeface="Times New Roman" charset="0"/>
            </a:endParaRPr>
          </a:p>
          <a:p>
            <a:r>
              <a:rPr lang="en-GB" sz="2800" b="1" kern="1200" dirty="0" smtClean="0">
                <a:latin typeface="Times New Roman" charset="0"/>
              </a:rPr>
              <a:t>Local storage capability: </a:t>
            </a:r>
            <a:r>
              <a:rPr lang="en-GB" sz="2800" kern="1200" dirty="0" smtClean="0">
                <a:latin typeface="Times New Roman" charset="0"/>
              </a:rPr>
              <a:t>all collected data in at least one EM site. </a:t>
            </a:r>
          </a:p>
          <a:p>
            <a:r>
              <a:rPr lang="en-GB" sz="2800" b="1" kern="1200" dirty="0" smtClean="0">
                <a:latin typeface="Times New Roman" charset="0"/>
              </a:rPr>
              <a:t>Meaningful data partitioning policies: </a:t>
            </a:r>
            <a:r>
              <a:rPr lang="en-GB" sz="2800" kern="1200" dirty="0" smtClean="0">
                <a:latin typeface="Times New Roman" charset="0"/>
              </a:rPr>
              <a:t>to epidemic modellers and accounting for legal/administrative  barriers</a:t>
            </a:r>
            <a:endParaRPr lang="en-US" sz="2800" kern="1200" dirty="0" smtClean="0">
              <a:latin typeface="Times New Roman" charset="0"/>
            </a:endParaRPr>
          </a:p>
          <a:p>
            <a:pPr>
              <a:buNone/>
            </a:pPr>
            <a:endParaRPr lang="pt-PT" sz="2800"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35</a:t>
            </a:fld>
            <a:endParaRPr lang="en-US"/>
          </a:p>
        </p:txBody>
      </p:sp>
      <p:sp>
        <p:nvSpPr>
          <p:cNvPr id="12" name="Rectangle 11"/>
          <p:cNvSpPr/>
          <p:nvPr/>
        </p:nvSpPr>
        <p:spPr bwMode="auto">
          <a:xfrm>
            <a:off x="609600" y="4724400"/>
            <a:ext cx="8534400" cy="1295400"/>
          </a:xfrm>
          <a:prstGeom prst="rect">
            <a:avLst/>
          </a:prstGeom>
          <a:noFill/>
          <a:ln w="95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a:ln>
                <a:noFill/>
              </a:ln>
              <a:solidFill>
                <a:schemeClr val="tx1"/>
              </a:solidFill>
              <a:effectLst/>
              <a:latin typeface="Times New Roman" pitchFamily="-65" charset="0"/>
            </a:endParaRPr>
          </a:p>
        </p:txBody>
      </p:sp>
      <p:sp>
        <p:nvSpPr>
          <p:cNvPr id="7" name="Footer Placeholder 6"/>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EM Forum Requirements</a:t>
            </a:r>
            <a:endParaRPr lang="pt-PT" dirty="0"/>
          </a:p>
        </p:txBody>
      </p:sp>
      <p:sp>
        <p:nvSpPr>
          <p:cNvPr id="16" name="Content Placeholder 15"/>
          <p:cNvSpPr>
            <a:spLocks noGrp="1"/>
          </p:cNvSpPr>
          <p:nvPr>
            <p:ph idx="1"/>
          </p:nvPr>
        </p:nvSpPr>
        <p:spPr/>
        <p:txBody>
          <a:bodyPr/>
          <a:lstStyle/>
          <a:p>
            <a:r>
              <a:rPr lang="en-GB" kern="1200" dirty="0" smtClean="0">
                <a:latin typeface="Times New Roman" charset="0"/>
              </a:rPr>
              <a:t>Group-oriented discussions with access control restrictions. </a:t>
            </a:r>
          </a:p>
          <a:p>
            <a:pPr lvl="1"/>
            <a:r>
              <a:rPr lang="en-GB" kern="1200" dirty="0" err="1" smtClean="0">
                <a:latin typeface="Times New Roman" charset="0"/>
              </a:rPr>
              <a:t>Discusstions</a:t>
            </a:r>
            <a:r>
              <a:rPr lang="en-GB" kern="1200" dirty="0" smtClean="0">
                <a:latin typeface="Times New Roman" charset="0"/>
              </a:rPr>
              <a:t> centred on EM datasets and collections</a:t>
            </a:r>
            <a:endParaRPr lang="en-US" kern="1200" dirty="0" smtClean="0">
              <a:latin typeface="Times New Roman" charset="0"/>
            </a:endParaRPr>
          </a:p>
          <a:p>
            <a:r>
              <a:rPr lang="en-GB" kern="1200" dirty="0" smtClean="0">
                <a:latin typeface="Times New Roman" charset="0"/>
              </a:rPr>
              <a:t>Support for distributed authentication</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36</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3" name="Content Placeholder 2"/>
          <p:cNvSpPr>
            <a:spLocks noGrp="1"/>
          </p:cNvSpPr>
          <p:nvPr>
            <p:ph idx="1"/>
          </p:nvPr>
        </p:nvSpPr>
        <p:spPr/>
        <p:txBody>
          <a:bodyPr/>
          <a:lstStyle/>
          <a:p>
            <a:pPr marL="514350" indent="-514350">
              <a:buFont typeface="+mj-lt"/>
              <a:buAutoNum type="arabicPeriod"/>
            </a:pPr>
            <a:r>
              <a:rPr lang="pt-PT" dirty="0" smtClean="0"/>
              <a:t>The </a:t>
            </a:r>
            <a:r>
              <a:rPr lang="pt-PT" dirty="0" err="1" smtClean="0"/>
              <a:t>need</a:t>
            </a:r>
            <a:r>
              <a:rPr lang="pt-PT" dirty="0" smtClean="0"/>
              <a:t> for </a:t>
            </a:r>
            <a:r>
              <a:rPr lang="pt-PT" dirty="0" err="1" smtClean="0"/>
              <a:t>an</a:t>
            </a:r>
            <a:r>
              <a:rPr lang="pt-PT" dirty="0" smtClean="0"/>
              <a:t> </a:t>
            </a:r>
            <a:r>
              <a:rPr lang="pt-PT" dirty="0" err="1" smtClean="0"/>
              <a:t>Epidemic</a:t>
            </a:r>
            <a:r>
              <a:rPr lang="pt-PT" dirty="0" smtClean="0"/>
              <a:t> </a:t>
            </a:r>
            <a:r>
              <a:rPr lang="pt-PT" dirty="0" err="1" smtClean="0"/>
              <a:t>Marketplace</a:t>
            </a:r>
            <a:endParaRPr lang="pt-PT" dirty="0" smtClean="0"/>
          </a:p>
          <a:p>
            <a:pPr marL="514350" indent="-514350">
              <a:buFont typeface="+mj-lt"/>
              <a:buAutoNum type="arabicPeriod"/>
            </a:pPr>
            <a:r>
              <a:rPr lang="pt-PT" dirty="0" err="1" smtClean="0"/>
              <a:t>Metadata</a:t>
            </a:r>
            <a:r>
              <a:rPr lang="pt-PT" dirty="0" smtClean="0"/>
              <a:t> </a:t>
            </a:r>
            <a:r>
              <a:rPr lang="pt-PT" dirty="0" err="1" smtClean="0"/>
              <a:t>and</a:t>
            </a:r>
            <a:r>
              <a:rPr lang="pt-PT" dirty="0" smtClean="0"/>
              <a:t> Ontologies for </a:t>
            </a:r>
            <a:r>
              <a:rPr lang="pt-PT" dirty="0" err="1" smtClean="0"/>
              <a:t>Epidemic</a:t>
            </a:r>
            <a:r>
              <a:rPr lang="pt-PT" dirty="0" smtClean="0"/>
              <a:t> </a:t>
            </a:r>
            <a:r>
              <a:rPr lang="pt-PT" dirty="0" err="1" smtClean="0"/>
              <a:t>Modelling</a:t>
            </a:r>
            <a:r>
              <a:rPr lang="pt-PT" dirty="0" smtClean="0"/>
              <a:t> (</a:t>
            </a:r>
            <a:r>
              <a:rPr lang="pt-PT" dirty="0" err="1" smtClean="0"/>
              <a:t>Deliverable</a:t>
            </a:r>
            <a:r>
              <a:rPr lang="pt-PT" dirty="0" smtClean="0"/>
              <a:t> D3.1)</a:t>
            </a:r>
          </a:p>
          <a:p>
            <a:pPr marL="514350" indent="-514350">
              <a:buFont typeface="+mj-lt"/>
              <a:buAutoNum type="arabicPeriod"/>
            </a:pPr>
            <a:r>
              <a:rPr lang="en-US" dirty="0" smtClean="0">
                <a:solidFill>
                  <a:srgbClr val="262699"/>
                </a:solidFill>
              </a:rPr>
              <a:t>Epidemic Marketplace Architecture &amp; </a:t>
            </a:r>
            <a:r>
              <a:rPr lang="en-US" b="1" dirty="0" smtClean="0">
                <a:solidFill>
                  <a:srgbClr val="262699"/>
                </a:solidFill>
              </a:rPr>
              <a:t>Implementation </a:t>
            </a:r>
            <a:r>
              <a:rPr lang="pt-PT" dirty="0" smtClean="0">
                <a:solidFill>
                  <a:srgbClr val="262699"/>
                </a:solidFill>
              </a:rPr>
              <a:t>(</a:t>
            </a:r>
            <a:r>
              <a:rPr lang="pt-PT" dirty="0" err="1" smtClean="0">
                <a:solidFill>
                  <a:srgbClr val="262699"/>
                </a:solidFill>
              </a:rPr>
              <a:t>Deliverable</a:t>
            </a:r>
            <a:r>
              <a:rPr lang="pt-PT" dirty="0" smtClean="0">
                <a:solidFill>
                  <a:srgbClr val="262699"/>
                </a:solidFill>
              </a:rPr>
              <a:t> D3.2)</a:t>
            </a:r>
            <a:endParaRPr lang="en-US" dirty="0" smtClean="0">
              <a:solidFill>
                <a:srgbClr val="262699"/>
              </a:solidFill>
            </a:endParaRPr>
          </a:p>
          <a:p>
            <a:pPr marL="514350" indent="-514350">
              <a:buFont typeface="+mj-lt"/>
              <a:buAutoNum type="arabicPeriod"/>
            </a:pPr>
            <a:r>
              <a:rPr lang="en-US" dirty="0" smtClean="0"/>
              <a:t>Where we stand and forecasts</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37</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EM Catalogue – 1st. </a:t>
            </a:r>
            <a:r>
              <a:rPr lang="pt-PT" dirty="0" err="1" smtClean="0"/>
              <a:t>cut</a:t>
            </a: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38</a:t>
            </a:fld>
            <a:endParaRPr lang="en-US"/>
          </a:p>
        </p:txBody>
      </p:sp>
      <p:pic>
        <p:nvPicPr>
          <p:cNvPr id="6" name="Picture 5"/>
          <p:cNvPicPr/>
          <p:nvPr/>
        </p:nvPicPr>
        <p:blipFill>
          <a:blip r:embed="rId3"/>
          <a:srcRect/>
          <a:stretch>
            <a:fillRect/>
          </a:stretch>
        </p:blipFill>
        <p:spPr bwMode="auto">
          <a:xfrm>
            <a:off x="2393950" y="1828800"/>
            <a:ext cx="4855316" cy="4124960"/>
          </a:xfrm>
          <a:prstGeom prst="rect">
            <a:avLst/>
          </a:prstGeom>
          <a:noFill/>
          <a:ln w="9525">
            <a:noFill/>
            <a:miter lim="800000"/>
            <a:headEnd/>
            <a:tailEnd/>
          </a:ln>
        </p:spPr>
      </p:pic>
    </p:spTree>
  </p:cSld>
  <p:clrMapOvr>
    <a:masterClrMapping/>
  </p:clrMapOvr>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Software </a:t>
            </a:r>
            <a:r>
              <a:rPr lang="pt-PT" dirty="0" err="1" smtClean="0"/>
              <a:t>Components</a:t>
            </a:r>
            <a:endParaRPr lang="pt-PT" dirty="0"/>
          </a:p>
        </p:txBody>
      </p:sp>
      <p:sp>
        <p:nvSpPr>
          <p:cNvPr id="3" name="Content Placeholder 2"/>
          <p:cNvSpPr>
            <a:spLocks noGrp="1"/>
          </p:cNvSpPr>
          <p:nvPr>
            <p:ph idx="1"/>
          </p:nvPr>
        </p:nvSpPr>
        <p:spPr>
          <a:xfrm>
            <a:off x="742950" y="1981200"/>
            <a:ext cx="7258050" cy="4114800"/>
          </a:xfrm>
        </p:spPr>
        <p:txBody>
          <a:bodyPr/>
          <a:lstStyle/>
          <a:p>
            <a:r>
              <a:rPr lang="en-US" dirty="0" smtClean="0"/>
              <a:t>Fedora Commons for the implementation of the main features of the repository. </a:t>
            </a:r>
          </a:p>
          <a:p>
            <a:r>
              <a:rPr lang="en-US" dirty="0" smtClean="0"/>
              <a:t>Access control in the platform</a:t>
            </a:r>
          </a:p>
          <a:p>
            <a:pPr lvl="1"/>
            <a:r>
              <a:rPr lang="en-US" dirty="0" smtClean="0"/>
              <a:t>XACML (OASIS 2010), </a:t>
            </a:r>
          </a:p>
          <a:p>
            <a:pPr lvl="1"/>
            <a:r>
              <a:rPr lang="en-US" dirty="0" smtClean="0"/>
              <a:t>LDAP (Tuttle et al. 2004)</a:t>
            </a:r>
          </a:p>
          <a:p>
            <a:pPr lvl="1"/>
            <a:r>
              <a:rPr lang="en-US" dirty="0" err="1" smtClean="0"/>
              <a:t>Shibolleth</a:t>
            </a:r>
            <a:r>
              <a:rPr lang="en-US" dirty="0" smtClean="0"/>
              <a:t> (identity management). </a:t>
            </a:r>
          </a:p>
          <a:p>
            <a:r>
              <a:rPr lang="en-US" dirty="0" smtClean="0"/>
              <a:t>Front-end based in </a:t>
            </a:r>
            <a:r>
              <a:rPr lang="en-US" dirty="0" err="1" smtClean="0"/>
              <a:t>Muradora</a:t>
            </a:r>
            <a:endParaRPr lang="en-US" dirty="0" smtClean="0"/>
          </a:p>
          <a:p>
            <a:pPr lvl="1"/>
            <a:r>
              <a:rPr lang="en-US" dirty="0" smtClean="0"/>
              <a:t>now being replaced by the </a:t>
            </a:r>
            <a:r>
              <a:rPr lang="en-US" b="1" dirty="0" err="1" smtClean="0"/>
              <a:t>Drupal</a:t>
            </a:r>
            <a:r>
              <a:rPr lang="en-US" b="1" dirty="0" smtClean="0"/>
              <a:t> </a:t>
            </a:r>
            <a:r>
              <a:rPr lang="en-US" dirty="0" smtClean="0"/>
              <a:t>CMS.</a:t>
            </a:r>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39</a:t>
            </a:fld>
            <a:endParaRPr lang="en-US" dirty="0"/>
          </a:p>
        </p:txBody>
      </p:sp>
      <p:pic>
        <p:nvPicPr>
          <p:cNvPr id="7" name="Picture 6"/>
          <p:cNvPicPr>
            <a:picLocks noChangeAspect="1"/>
          </p:cNvPicPr>
          <p:nvPr/>
        </p:nvPicPr>
        <p:blipFill>
          <a:blip r:embed="rId2"/>
          <a:stretch>
            <a:fillRect/>
          </a:stretch>
        </p:blipFill>
        <p:spPr>
          <a:xfrm rot="16200000">
            <a:off x="-2419350" y="3181350"/>
            <a:ext cx="5842000" cy="1003300"/>
          </a:xfrm>
          <a:prstGeom prst="rect">
            <a:avLst/>
          </a:prstGeom>
        </p:spPr>
      </p:pic>
      <p:pic>
        <p:nvPicPr>
          <p:cNvPr id="8" name="Picture 7"/>
          <p:cNvPicPr>
            <a:picLocks noChangeAspect="1"/>
          </p:cNvPicPr>
          <p:nvPr/>
        </p:nvPicPr>
        <p:blipFill>
          <a:blip r:embed="rId3"/>
          <a:stretch>
            <a:fillRect/>
          </a:stretch>
        </p:blipFill>
        <p:spPr>
          <a:xfrm>
            <a:off x="6019800" y="3200400"/>
            <a:ext cx="2260600" cy="1574800"/>
          </a:xfrm>
          <a:prstGeom prst="rect">
            <a:avLst/>
          </a:prstGeom>
        </p:spPr>
      </p:pic>
      <p:pic>
        <p:nvPicPr>
          <p:cNvPr id="9" name="Picture 8"/>
          <p:cNvPicPr>
            <a:picLocks noChangeAspect="1"/>
          </p:cNvPicPr>
          <p:nvPr/>
        </p:nvPicPr>
        <p:blipFill>
          <a:blip r:embed="rId4"/>
          <a:stretch>
            <a:fillRect/>
          </a:stretch>
        </p:blipFill>
        <p:spPr>
          <a:xfrm>
            <a:off x="7696200" y="5867400"/>
            <a:ext cx="635000" cy="723900"/>
          </a:xfrm>
          <a:prstGeom prst="rect">
            <a:avLst/>
          </a:prstGeom>
        </p:spPr>
      </p:pic>
      <p:pic>
        <p:nvPicPr>
          <p:cNvPr id="10" name="Picture 9"/>
          <p:cNvPicPr>
            <a:picLocks noChangeAspect="1"/>
          </p:cNvPicPr>
          <p:nvPr/>
        </p:nvPicPr>
        <p:blipFill>
          <a:blip r:embed="rId5"/>
          <a:stretch>
            <a:fillRect/>
          </a:stretch>
        </p:blipFill>
        <p:spPr>
          <a:xfrm rot="16200000">
            <a:off x="7745412" y="3532187"/>
            <a:ext cx="2768600" cy="1038225"/>
          </a:xfrm>
          <a:prstGeom prst="rect">
            <a:avLst/>
          </a:prstGeom>
        </p:spPr>
      </p:pic>
      <p:sp>
        <p:nvSpPr>
          <p:cNvPr id="11" name="Footer Placeholder 10"/>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z="4000" dirty="0" err="1" smtClean="0"/>
              <a:t>What</a:t>
            </a:r>
            <a:r>
              <a:rPr lang="pt-PT" sz="4000" dirty="0" smtClean="0"/>
              <a:t> </a:t>
            </a:r>
            <a:r>
              <a:rPr lang="pt-PT" sz="4000" dirty="0" err="1" smtClean="0"/>
              <a:t>will</a:t>
            </a:r>
            <a:r>
              <a:rPr lang="pt-PT" sz="4000" dirty="0" smtClean="0"/>
              <a:t> </a:t>
            </a:r>
            <a:r>
              <a:rPr lang="pt-PT" sz="4000" dirty="0" err="1" smtClean="0"/>
              <a:t>be</a:t>
            </a:r>
            <a:r>
              <a:rPr lang="pt-PT" sz="4000" dirty="0" smtClean="0"/>
              <a:t> </a:t>
            </a:r>
            <a:r>
              <a:rPr lang="pt-PT" sz="4000" dirty="0" err="1" smtClean="0"/>
              <a:t>necessary</a:t>
            </a:r>
            <a:r>
              <a:rPr lang="pt-PT" sz="4000" dirty="0" smtClean="0"/>
              <a:t> to </a:t>
            </a:r>
            <a:r>
              <a:rPr lang="pt-PT" sz="4000" dirty="0" err="1" smtClean="0"/>
              <a:t>predict</a:t>
            </a:r>
            <a:r>
              <a:rPr lang="pt-PT" sz="4000" dirty="0" smtClean="0"/>
              <a:t> </a:t>
            </a:r>
            <a:r>
              <a:rPr lang="pt-PT" sz="4000" dirty="0" err="1" smtClean="0"/>
              <a:t>epidemics</a:t>
            </a:r>
            <a:r>
              <a:rPr lang="pt-PT" sz="4000" dirty="0" smtClean="0"/>
              <a:t> </a:t>
            </a:r>
            <a:r>
              <a:rPr lang="pt-PT" sz="4000" dirty="0" err="1" smtClean="0"/>
              <a:t>precisely</a:t>
            </a:r>
            <a:r>
              <a:rPr lang="pt-PT" sz="4000" dirty="0" smtClean="0"/>
              <a:t>?</a:t>
            </a:r>
            <a:endParaRPr lang="pt-PT" sz="4000" dirty="0"/>
          </a:p>
        </p:txBody>
      </p:sp>
      <p:sp>
        <p:nvSpPr>
          <p:cNvPr id="6" name="Content Placeholder 5"/>
          <p:cNvSpPr>
            <a:spLocks noGrp="1"/>
          </p:cNvSpPr>
          <p:nvPr>
            <p:ph idx="1"/>
          </p:nvPr>
        </p:nvSpPr>
        <p:spPr>
          <a:xfrm>
            <a:off x="685800" y="2057400"/>
            <a:ext cx="8420100" cy="4114800"/>
          </a:xfrm>
        </p:spPr>
        <p:txBody>
          <a:bodyPr/>
          <a:lstStyle/>
          <a:p>
            <a:r>
              <a:rPr lang="pt-PT" sz="4000" b="1" dirty="0" smtClean="0">
                <a:solidFill>
                  <a:schemeClr val="accent2">
                    <a:lumMod val="75000"/>
                  </a:schemeClr>
                </a:solidFill>
              </a:rPr>
              <a:t>Data </a:t>
            </a:r>
            <a:r>
              <a:rPr lang="pt-PT" dirty="0" err="1" smtClean="0"/>
              <a:t>of</a:t>
            </a:r>
            <a:r>
              <a:rPr lang="pt-PT" dirty="0" smtClean="0"/>
              <a:t> </a:t>
            </a:r>
            <a:r>
              <a:rPr lang="pt-PT" dirty="0" err="1" smtClean="0"/>
              <a:t>many</a:t>
            </a:r>
            <a:r>
              <a:rPr lang="pt-PT" dirty="0" smtClean="0"/>
              <a:t> </a:t>
            </a:r>
            <a:r>
              <a:rPr lang="pt-PT" dirty="0" err="1" smtClean="0"/>
              <a:t>different</a:t>
            </a:r>
            <a:r>
              <a:rPr lang="pt-PT" dirty="0" smtClean="0"/>
              <a:t> </a:t>
            </a:r>
            <a:r>
              <a:rPr lang="pt-PT" dirty="0" err="1" smtClean="0"/>
              <a:t>types</a:t>
            </a:r>
            <a:r>
              <a:rPr lang="pt-PT" dirty="0" smtClean="0"/>
              <a:t> </a:t>
            </a:r>
            <a:r>
              <a:rPr lang="pt-PT" dirty="0" err="1" smtClean="0"/>
              <a:t>and</a:t>
            </a:r>
            <a:r>
              <a:rPr lang="pt-PT" dirty="0" smtClean="0"/>
              <a:t> </a:t>
            </a:r>
            <a:r>
              <a:rPr lang="pt-PT" dirty="0" err="1" smtClean="0"/>
              <a:t>many</a:t>
            </a:r>
            <a:r>
              <a:rPr lang="pt-PT" dirty="0" smtClean="0"/>
              <a:t> </a:t>
            </a:r>
            <a:r>
              <a:rPr lang="pt-PT" dirty="0" err="1" smtClean="0"/>
              <a:t>unrelated</a:t>
            </a:r>
            <a:r>
              <a:rPr lang="pt-PT" dirty="0" smtClean="0"/>
              <a:t> </a:t>
            </a:r>
            <a:r>
              <a:rPr lang="pt-PT" dirty="0" err="1" smtClean="0"/>
              <a:t>sources</a:t>
            </a:r>
            <a:r>
              <a:rPr lang="pt-PT" dirty="0" smtClean="0"/>
              <a:t>.</a:t>
            </a:r>
          </a:p>
          <a:p>
            <a:pPr lvl="1"/>
            <a:r>
              <a:rPr lang="pt-PT" dirty="0" err="1" smtClean="0"/>
              <a:t>Improved</a:t>
            </a:r>
            <a:r>
              <a:rPr lang="pt-PT" dirty="0" smtClean="0"/>
              <a:t> </a:t>
            </a:r>
            <a:r>
              <a:rPr lang="pt-PT" dirty="0" err="1" smtClean="0"/>
              <a:t>accuracy</a:t>
            </a:r>
            <a:r>
              <a:rPr lang="pt-PT" dirty="0" smtClean="0"/>
              <a:t> </a:t>
            </a:r>
            <a:r>
              <a:rPr lang="pt-PT" dirty="0" err="1" smtClean="0"/>
              <a:t>makes</a:t>
            </a:r>
            <a:r>
              <a:rPr lang="pt-PT" dirty="0" smtClean="0"/>
              <a:t> </a:t>
            </a:r>
            <a:r>
              <a:rPr lang="pt-PT" dirty="0" err="1" smtClean="0"/>
              <a:t>required</a:t>
            </a:r>
            <a:r>
              <a:rPr lang="pt-PT" dirty="0" smtClean="0"/>
              <a:t> data a </a:t>
            </a:r>
            <a:r>
              <a:rPr lang="pt-PT" dirty="0" err="1" smtClean="0"/>
              <a:t>never-ending</a:t>
            </a:r>
            <a:r>
              <a:rPr lang="pt-PT" dirty="0" smtClean="0"/>
              <a:t> </a:t>
            </a:r>
            <a:r>
              <a:rPr lang="pt-PT" dirty="0" err="1" smtClean="0"/>
              <a:t>story</a:t>
            </a:r>
            <a:endParaRPr lang="pt-PT" dirty="0" smtClean="0"/>
          </a:p>
          <a:p>
            <a:pPr lvl="1"/>
            <a:r>
              <a:rPr lang="pt-PT" dirty="0" err="1" smtClean="0"/>
              <a:t>We</a:t>
            </a:r>
            <a:r>
              <a:rPr lang="pt-PT" dirty="0" smtClean="0"/>
              <a:t> </a:t>
            </a:r>
            <a:r>
              <a:rPr lang="pt-PT" dirty="0" err="1" smtClean="0"/>
              <a:t>all</a:t>
            </a:r>
            <a:r>
              <a:rPr lang="pt-PT" dirty="0" smtClean="0"/>
              <a:t> </a:t>
            </a:r>
            <a:r>
              <a:rPr lang="pt-PT" dirty="0" err="1" smtClean="0"/>
              <a:t>want</a:t>
            </a:r>
            <a:r>
              <a:rPr lang="pt-PT" dirty="0" smtClean="0"/>
              <a:t> to </a:t>
            </a:r>
            <a:r>
              <a:rPr lang="pt-PT" dirty="0" err="1" smtClean="0"/>
              <a:t>see</a:t>
            </a:r>
            <a:r>
              <a:rPr lang="pt-PT" dirty="0" smtClean="0"/>
              <a:t> </a:t>
            </a:r>
            <a:r>
              <a:rPr lang="pt-PT" dirty="0" err="1" smtClean="0"/>
              <a:t>realistic</a:t>
            </a:r>
            <a:r>
              <a:rPr lang="pt-PT" dirty="0" smtClean="0"/>
              <a:t> </a:t>
            </a:r>
            <a:r>
              <a:rPr lang="pt-PT" dirty="0" err="1" smtClean="0"/>
              <a:t>and</a:t>
            </a:r>
            <a:r>
              <a:rPr lang="pt-PT" dirty="0" smtClean="0"/>
              <a:t> </a:t>
            </a:r>
            <a:r>
              <a:rPr lang="pt-PT" dirty="0" err="1" smtClean="0"/>
              <a:t>timely</a:t>
            </a:r>
            <a:r>
              <a:rPr lang="pt-PT" dirty="0" smtClean="0"/>
              <a:t> </a:t>
            </a:r>
            <a:r>
              <a:rPr lang="pt-PT" dirty="0" err="1" smtClean="0"/>
              <a:t>plots</a:t>
            </a:r>
            <a:r>
              <a:rPr lang="pt-PT" dirty="0" smtClean="0"/>
              <a:t> </a:t>
            </a:r>
            <a:r>
              <a:rPr lang="pt-PT" dirty="0" err="1" smtClean="0"/>
              <a:t>of</a:t>
            </a:r>
            <a:r>
              <a:rPr lang="pt-PT" dirty="0" smtClean="0"/>
              <a:t> </a:t>
            </a:r>
            <a:r>
              <a:rPr lang="pt-PT" dirty="0" err="1" smtClean="0"/>
              <a:t>epidemics</a:t>
            </a:r>
            <a:r>
              <a:rPr lang="pt-PT" dirty="0" smtClean="0"/>
              <a:t> </a:t>
            </a:r>
            <a:r>
              <a:rPr lang="pt-PT" dirty="0" err="1" smtClean="0"/>
              <a:t>propagation</a:t>
            </a:r>
            <a:r>
              <a:rPr lang="pt-PT" dirty="0" smtClean="0"/>
              <a:t>.</a:t>
            </a:r>
          </a:p>
          <a:p>
            <a:pPr lvl="1"/>
            <a:r>
              <a:rPr lang="pt-PT" dirty="0" err="1" smtClean="0"/>
              <a:t>Available</a:t>
            </a:r>
            <a:r>
              <a:rPr lang="pt-PT" dirty="0" smtClean="0"/>
              <a:t>, </a:t>
            </a:r>
            <a:r>
              <a:rPr lang="pt-PT" dirty="0" err="1" smtClean="0"/>
              <a:t>but</a:t>
            </a:r>
            <a:r>
              <a:rPr lang="pt-PT" dirty="0" smtClean="0"/>
              <a:t> </a:t>
            </a:r>
            <a:r>
              <a:rPr lang="pt-PT" b="1" dirty="0" err="1" smtClean="0"/>
              <a:t>hard</a:t>
            </a:r>
            <a:r>
              <a:rPr lang="pt-PT" b="1" dirty="0" smtClean="0"/>
              <a:t> to </a:t>
            </a:r>
            <a:r>
              <a:rPr lang="pt-PT" b="1" dirty="0" err="1" smtClean="0"/>
              <a:t>find</a:t>
            </a:r>
            <a:r>
              <a:rPr lang="pt-PT" b="1" dirty="0" smtClean="0"/>
              <a:t>, </a:t>
            </a:r>
            <a:r>
              <a:rPr lang="pt-PT" b="1" dirty="0" err="1" smtClean="0"/>
              <a:t>collect</a:t>
            </a:r>
            <a:r>
              <a:rPr lang="pt-PT" b="1" dirty="0" smtClean="0"/>
              <a:t> </a:t>
            </a:r>
            <a:r>
              <a:rPr lang="pt-PT" b="1" dirty="0" err="1" smtClean="0"/>
              <a:t>and</a:t>
            </a:r>
            <a:r>
              <a:rPr lang="pt-PT" b="1" dirty="0" smtClean="0"/>
              <a:t> </a:t>
            </a:r>
            <a:r>
              <a:rPr lang="pt-PT" b="1" dirty="0" err="1" smtClean="0"/>
              <a:t>maintain</a:t>
            </a:r>
            <a:r>
              <a:rPr lang="pt-PT" dirty="0" smtClean="0"/>
              <a:t>!</a:t>
            </a:r>
          </a:p>
        </p:txBody>
      </p:sp>
      <p:sp>
        <p:nvSpPr>
          <p:cNvPr id="4" name="Slide Number Placeholder 3"/>
          <p:cNvSpPr>
            <a:spLocks noGrp="1"/>
          </p:cNvSpPr>
          <p:nvPr>
            <p:ph type="sldNum" sz="quarter" idx="12"/>
          </p:nvPr>
        </p:nvSpPr>
        <p:spPr/>
        <p:txBody>
          <a:bodyPr/>
          <a:lstStyle/>
          <a:p>
            <a:fld id="{75A8CA83-5A82-4145-A6AC-33E38FE67D01}" type="slidenum">
              <a:rPr lang="en-US" smtClean="0"/>
              <a:pPr/>
              <a:t>4</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3400" dirty="0" smtClean="0">
                <a:ea typeface="ＭＳ Ｐゴシック" pitchFamily="-109" charset="-128"/>
                <a:cs typeface="ＭＳ Ｐゴシック" pitchFamily="-109" charset="-128"/>
              </a:rPr>
              <a:t>Repository</a:t>
            </a:r>
            <a:r>
              <a:rPr lang="en-US" sz="3400" dirty="0">
                <a:ea typeface="ＭＳ Ｐゴシック" pitchFamily="-109" charset="-128"/>
                <a:cs typeface="ＭＳ Ｐゴシック" pitchFamily="-109" charset="-128"/>
              </a:rPr>
              <a:t>– Initial Deployment</a:t>
            </a:r>
            <a:endParaRPr lang="pt-BR" sz="3400" dirty="0">
              <a:ea typeface="ＭＳ Ｐゴシック" pitchFamily="-109" charset="-128"/>
              <a:cs typeface="ＭＳ Ｐゴシック" pitchFamily="-109" charset="-128"/>
            </a:endParaRPr>
          </a:p>
        </p:txBody>
      </p:sp>
      <p:pic>
        <p:nvPicPr>
          <p:cNvPr id="17411" name="Picture 3"/>
          <p:cNvPicPr>
            <a:picLocks noGrp="1" noChangeAspect="1" noChangeArrowheads="1"/>
          </p:cNvPicPr>
          <p:nvPr>
            <p:ph sz="half" idx="1"/>
          </p:nvPr>
        </p:nvPicPr>
        <p:blipFill>
          <a:blip r:embed="rId3"/>
          <a:srcRect t="-22114" b="-22114"/>
          <a:stretch>
            <a:fillRect/>
          </a:stretch>
        </p:blipFill>
        <p:spPr>
          <a:xfrm>
            <a:off x="0" y="1524000"/>
            <a:ext cx="4251325" cy="4267200"/>
          </a:xfrm>
          <a:noFill/>
        </p:spPr>
      </p:pic>
      <p:sp>
        <p:nvSpPr>
          <p:cNvPr id="6" name="Content Placeholder 5"/>
          <p:cNvSpPr>
            <a:spLocks noGrp="1"/>
          </p:cNvSpPr>
          <p:nvPr>
            <p:ph sz="half" idx="2"/>
          </p:nvPr>
        </p:nvSpPr>
        <p:spPr>
          <a:xfrm>
            <a:off x="4375150" y="1752600"/>
            <a:ext cx="4906566" cy="4267200"/>
          </a:xfrm>
        </p:spPr>
        <p:txBody>
          <a:bodyPr/>
          <a:lstStyle/>
          <a:p>
            <a:r>
              <a:rPr lang="pt-PT" sz="2400" dirty="0" smtClean="0"/>
              <a:t>Web </a:t>
            </a:r>
            <a:r>
              <a:rPr lang="pt-PT" sz="2400" dirty="0" err="1" smtClean="0"/>
              <a:t>services</a:t>
            </a:r>
            <a:r>
              <a:rPr lang="pt-PT" sz="2400" dirty="0" smtClean="0"/>
              <a:t> interface to </a:t>
            </a:r>
            <a:r>
              <a:rPr lang="pt-PT" sz="2400" dirty="0" err="1" smtClean="0"/>
              <a:t>Fedora</a:t>
            </a:r>
            <a:r>
              <a:rPr lang="pt-PT" sz="2400" dirty="0" smtClean="0"/>
              <a:t> </a:t>
            </a:r>
            <a:r>
              <a:rPr lang="pt-PT" sz="2400" dirty="0" err="1" smtClean="0"/>
              <a:t>commons</a:t>
            </a:r>
            <a:endParaRPr lang="pt-PT" sz="2400" dirty="0" smtClean="0"/>
          </a:p>
          <a:p>
            <a:r>
              <a:rPr lang="pt-PT" sz="2400" dirty="0" smtClean="0"/>
              <a:t>LDAP </a:t>
            </a:r>
            <a:r>
              <a:rPr lang="pt-PT" sz="2400" dirty="0" err="1" smtClean="0"/>
              <a:t>user</a:t>
            </a:r>
            <a:r>
              <a:rPr lang="pt-PT" sz="2400" dirty="0" smtClean="0"/>
              <a:t> registry</a:t>
            </a:r>
          </a:p>
          <a:p>
            <a:r>
              <a:rPr lang="pt-PT" sz="2400" dirty="0" err="1" smtClean="0"/>
              <a:t>Policy</a:t>
            </a:r>
            <a:r>
              <a:rPr lang="pt-PT" sz="2400" dirty="0" smtClean="0"/>
              <a:t> </a:t>
            </a:r>
            <a:r>
              <a:rPr lang="pt-PT" sz="2400" dirty="0" err="1" smtClean="0"/>
              <a:t>enforcement</a:t>
            </a:r>
            <a:r>
              <a:rPr lang="pt-PT" sz="2400" dirty="0" smtClean="0"/>
              <a:t> </a:t>
            </a:r>
            <a:r>
              <a:rPr lang="pt-PT" sz="2400" dirty="0" err="1" smtClean="0"/>
              <a:t>point</a:t>
            </a:r>
            <a:r>
              <a:rPr lang="pt-PT" sz="2400" dirty="0" smtClean="0"/>
              <a:t> (PEP) </a:t>
            </a:r>
            <a:r>
              <a:rPr lang="pt-PT" sz="2400" dirty="0" err="1" smtClean="0"/>
              <a:t>and</a:t>
            </a:r>
            <a:r>
              <a:rPr lang="pt-PT" sz="2400" dirty="0" smtClean="0"/>
              <a:t> XACML </a:t>
            </a:r>
            <a:r>
              <a:rPr lang="pt-PT" sz="2400" dirty="0" err="1" smtClean="0"/>
              <a:t>role-based</a:t>
            </a:r>
            <a:r>
              <a:rPr lang="pt-PT" sz="2400" dirty="0" smtClean="0"/>
              <a:t> </a:t>
            </a:r>
            <a:r>
              <a:rPr lang="pt-PT" sz="2400" dirty="0" err="1" smtClean="0"/>
              <a:t>access</a:t>
            </a:r>
            <a:r>
              <a:rPr lang="pt-PT" sz="2400" dirty="0" smtClean="0"/>
              <a:t> </a:t>
            </a:r>
            <a:r>
              <a:rPr lang="pt-PT" sz="2400" dirty="0" err="1" smtClean="0"/>
              <a:t>control</a:t>
            </a:r>
            <a:endParaRPr lang="pt-PT" sz="2400" dirty="0" smtClean="0"/>
          </a:p>
          <a:p>
            <a:r>
              <a:rPr lang="pt-PT" sz="2400" dirty="0" err="1" smtClean="0"/>
              <a:t>Muradora</a:t>
            </a:r>
            <a:r>
              <a:rPr lang="pt-PT" sz="2400" dirty="0" smtClean="0"/>
              <a:t> </a:t>
            </a:r>
            <a:r>
              <a:rPr lang="pt-PT" sz="2400" dirty="0" err="1" smtClean="0"/>
              <a:t>front-end</a:t>
            </a:r>
            <a:r>
              <a:rPr lang="pt-PT" sz="2400" dirty="0" smtClean="0"/>
              <a:t> </a:t>
            </a:r>
            <a:r>
              <a:rPr lang="pt-PT" sz="2400" dirty="0" err="1" smtClean="0"/>
              <a:t>likely</a:t>
            </a:r>
            <a:r>
              <a:rPr lang="pt-PT" sz="2400" dirty="0" smtClean="0"/>
              <a:t> to </a:t>
            </a:r>
            <a:r>
              <a:rPr lang="pt-PT" sz="2400" dirty="0" err="1" smtClean="0"/>
              <a:t>go</a:t>
            </a:r>
            <a:endParaRPr lang="pt-PT" sz="2400" dirty="0"/>
          </a:p>
        </p:txBody>
      </p:sp>
      <p:sp>
        <p:nvSpPr>
          <p:cNvPr id="17413" name="Footer Placeholder 4"/>
          <p:cNvSpPr>
            <a:spLocks noGrp="1"/>
          </p:cNvSpPr>
          <p:nvPr>
            <p:ph type="ftr" sz="quarter" idx="11"/>
          </p:nvPr>
        </p:nvSpPr>
        <p:spPr>
          <a:noFill/>
        </p:spPr>
        <p:txBody>
          <a:bodyPr/>
          <a:lstStyle/>
          <a:p>
            <a:r>
              <a:rPr lang="en-US" smtClean="0"/>
              <a:t>24 Mar 2010 -  Epiwork Review Brussels</a:t>
            </a:r>
            <a:endParaRPr lang="pt-BR"/>
          </a:p>
        </p:txBody>
      </p:sp>
      <p:sp>
        <p:nvSpPr>
          <p:cNvPr id="17412" name="Slide Number Placeholder 3"/>
          <p:cNvSpPr>
            <a:spLocks noGrp="1"/>
          </p:cNvSpPr>
          <p:nvPr>
            <p:ph type="sldNum" sz="quarter" idx="12"/>
          </p:nvPr>
        </p:nvSpPr>
        <p:spPr>
          <a:noFill/>
        </p:spPr>
        <p:txBody>
          <a:bodyPr/>
          <a:lstStyle/>
          <a:p>
            <a:fld id="{8D9ABFBC-0F39-D34D-88C8-EA3224C3CD09}" type="slidenum">
              <a:rPr lang="en-US"/>
              <a:pPr/>
              <a:t>40</a:t>
            </a:fld>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APIs</a:t>
            </a:r>
            <a:r>
              <a:rPr lang="pt-PT" dirty="0" smtClean="0"/>
              <a:t> </a:t>
            </a:r>
            <a:r>
              <a:rPr lang="pt-PT" dirty="0" err="1" smtClean="0"/>
              <a:t>and</a:t>
            </a:r>
            <a:r>
              <a:rPr lang="pt-PT" dirty="0" smtClean="0"/>
              <a:t>  </a:t>
            </a:r>
            <a:r>
              <a:rPr lang="pt-PT" dirty="0" err="1" smtClean="0"/>
              <a:t>Machine</a:t>
            </a:r>
            <a:r>
              <a:rPr lang="pt-PT" dirty="0" smtClean="0"/>
              <a:t> </a:t>
            </a:r>
            <a:r>
              <a:rPr lang="pt-PT" dirty="0" err="1" smtClean="0"/>
              <a:t>access</a:t>
            </a:r>
            <a:endParaRPr lang="pt-PT" dirty="0"/>
          </a:p>
        </p:txBody>
      </p:sp>
      <p:sp>
        <p:nvSpPr>
          <p:cNvPr id="3" name="Content Placeholder 2"/>
          <p:cNvSpPr>
            <a:spLocks noGrp="1"/>
          </p:cNvSpPr>
          <p:nvPr>
            <p:ph idx="1"/>
          </p:nvPr>
        </p:nvSpPr>
        <p:spPr/>
        <p:txBody>
          <a:bodyPr/>
          <a:lstStyle/>
          <a:p>
            <a:r>
              <a:rPr lang="pt-PT" dirty="0" smtClean="0"/>
              <a:t>PMH - Standard </a:t>
            </a:r>
            <a:r>
              <a:rPr lang="pt-PT" dirty="0" err="1" smtClean="0"/>
              <a:t>protocol</a:t>
            </a:r>
            <a:r>
              <a:rPr lang="pt-PT" dirty="0" smtClean="0"/>
              <a:t>/API for DC </a:t>
            </a:r>
            <a:r>
              <a:rPr lang="pt-PT" dirty="0" err="1" smtClean="0"/>
              <a:t>meta-data</a:t>
            </a:r>
            <a:r>
              <a:rPr lang="pt-PT" dirty="0" smtClean="0"/>
              <a:t> </a:t>
            </a:r>
            <a:r>
              <a:rPr lang="pt-PT" dirty="0" err="1" smtClean="0"/>
              <a:t>exchange</a:t>
            </a:r>
            <a:endParaRPr lang="pt-PT" dirty="0" smtClean="0"/>
          </a:p>
          <a:p>
            <a:r>
              <a:rPr lang="pt-PT" dirty="0" smtClean="0"/>
              <a:t>ORE – SW </a:t>
            </a:r>
            <a:r>
              <a:rPr lang="pt-PT" dirty="0" err="1" smtClean="0"/>
              <a:t>style</a:t>
            </a:r>
            <a:r>
              <a:rPr lang="pt-PT" dirty="0" smtClean="0"/>
              <a:t> data </a:t>
            </a:r>
            <a:r>
              <a:rPr lang="pt-PT" dirty="0" err="1" smtClean="0"/>
              <a:t>constellations</a:t>
            </a:r>
            <a:endParaRPr lang="pt-PT" dirty="0" smtClean="0"/>
          </a:p>
          <a:p>
            <a:r>
              <a:rPr lang="pt-PT" dirty="0" smtClean="0"/>
              <a:t>The </a:t>
            </a:r>
            <a:r>
              <a:rPr lang="pt-PT" dirty="0" err="1" smtClean="0"/>
              <a:t>Semantic</a:t>
            </a:r>
            <a:r>
              <a:rPr lang="pt-PT" dirty="0" smtClean="0"/>
              <a:t> Web </a:t>
            </a:r>
            <a:r>
              <a:rPr lang="pt-PT" dirty="0" err="1" smtClean="0"/>
              <a:t>stack</a:t>
            </a: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41</a:t>
            </a:fld>
            <a:endParaRPr 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84729" y="333375"/>
            <a:ext cx="8667750" cy="1216025"/>
          </a:xfrm>
        </p:spPr>
        <p:txBody>
          <a:bodyPr/>
          <a:lstStyle/>
          <a:p>
            <a:pPr eaLnBrk="1" hangingPunct="1"/>
            <a:r>
              <a:rPr lang="en-US" sz="3400" dirty="0" smtClean="0">
                <a:ea typeface="ＭＳ Ｐゴシック" pitchFamily="-109" charset="-128"/>
                <a:cs typeface="ＭＳ Ｐゴシック" pitchFamily="-109" charset="-128"/>
              </a:rPr>
              <a:t>Architecture</a:t>
            </a:r>
            <a:endParaRPr lang="en-US" sz="3400" dirty="0">
              <a:ea typeface="ＭＳ Ｐゴシック" pitchFamily="-109" charset="-128"/>
              <a:cs typeface="ＭＳ Ｐゴシック" pitchFamily="-109" charset="-128"/>
            </a:endParaRPr>
          </a:p>
        </p:txBody>
      </p:sp>
      <p:pic>
        <p:nvPicPr>
          <p:cNvPr id="13315" name="Picture 32"/>
          <p:cNvPicPr>
            <a:picLocks noChangeAspect="1" noChangeArrowheads="1"/>
          </p:cNvPicPr>
          <p:nvPr/>
        </p:nvPicPr>
        <p:blipFill>
          <a:blip r:embed="rId3"/>
          <a:srcRect/>
          <a:stretch>
            <a:fillRect/>
          </a:stretch>
        </p:blipFill>
        <p:spPr bwMode="auto">
          <a:xfrm>
            <a:off x="2321719" y="1714500"/>
            <a:ext cx="5520531" cy="4413250"/>
          </a:xfrm>
          <a:prstGeom prst="rect">
            <a:avLst/>
          </a:prstGeom>
          <a:noFill/>
          <a:ln w="9525">
            <a:noFill/>
            <a:miter lim="800000"/>
            <a:headEnd/>
            <a:tailEnd/>
          </a:ln>
        </p:spPr>
      </p:pic>
      <p:sp>
        <p:nvSpPr>
          <p:cNvPr id="13316" name="Slide Number Placeholder 3"/>
          <p:cNvSpPr>
            <a:spLocks noGrp="1"/>
          </p:cNvSpPr>
          <p:nvPr>
            <p:ph type="sldNum" sz="quarter" idx="12"/>
          </p:nvPr>
        </p:nvSpPr>
        <p:spPr>
          <a:noFill/>
        </p:spPr>
        <p:txBody>
          <a:bodyPr/>
          <a:lstStyle/>
          <a:p>
            <a:fld id="{7707156D-31A4-234B-AA16-BC97B25D595D}" type="slidenum">
              <a:rPr lang="en-US"/>
              <a:pPr/>
              <a:t>42</a:t>
            </a:fld>
            <a:endParaRPr lang="en-US"/>
          </a:p>
        </p:txBody>
      </p:sp>
      <p:sp>
        <p:nvSpPr>
          <p:cNvPr id="13317" name="Footer Placeholder 4"/>
          <p:cNvSpPr>
            <a:spLocks noGrp="1"/>
          </p:cNvSpPr>
          <p:nvPr>
            <p:ph type="ftr" sz="quarter" idx="11"/>
          </p:nvPr>
        </p:nvSpPr>
        <p:spPr>
          <a:noFill/>
        </p:spPr>
        <p:txBody>
          <a:bodyPr/>
          <a:lstStyle/>
          <a:p>
            <a:r>
              <a:rPr lang="en-US" smtClean="0"/>
              <a:t>24 Mar 2010 -  Epiwork Review Brussels</a:t>
            </a:r>
            <a:endParaRPr lang="pt-BR"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smtClean="0"/>
              <a:t>EM</a:t>
            </a: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43</a:t>
            </a:fld>
            <a:endParaRPr lang="en-US"/>
          </a:p>
        </p:txBody>
      </p:sp>
      <p:pic>
        <p:nvPicPr>
          <p:cNvPr id="7" name="Picture 6"/>
          <p:cNvPicPr/>
          <p:nvPr/>
        </p:nvPicPr>
        <p:blipFill>
          <a:blip r:embed="rId3"/>
          <a:srcRect l="7998" t="13725" r="8924" b="8380"/>
          <a:stretch>
            <a:fillRect/>
          </a:stretch>
        </p:blipFill>
        <p:spPr bwMode="auto">
          <a:xfrm>
            <a:off x="660400" y="304801"/>
            <a:ext cx="8832850" cy="58674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420100" cy="1143000"/>
          </a:xfrm>
        </p:spPr>
        <p:txBody>
          <a:bodyPr/>
          <a:lstStyle/>
          <a:p>
            <a:r>
              <a:rPr lang="pt-PT" dirty="0" err="1" smtClean="0"/>
              <a:t>Current</a:t>
            </a:r>
            <a:r>
              <a:rPr lang="pt-PT" dirty="0" smtClean="0"/>
              <a:t> </a:t>
            </a:r>
            <a:r>
              <a:rPr lang="pt-PT" dirty="0" err="1" smtClean="0"/>
              <a:t>Focus</a:t>
            </a:r>
            <a:endParaRPr lang="pt-PT" dirty="0"/>
          </a:p>
        </p:txBody>
      </p:sp>
      <p:sp>
        <p:nvSpPr>
          <p:cNvPr id="3" name="Content Placeholder 2"/>
          <p:cNvSpPr>
            <a:spLocks noGrp="1"/>
          </p:cNvSpPr>
          <p:nvPr>
            <p:ph idx="1"/>
          </p:nvPr>
        </p:nvSpPr>
        <p:spPr>
          <a:xfrm>
            <a:off x="685800" y="1295400"/>
            <a:ext cx="8534400" cy="4800600"/>
          </a:xfrm>
        </p:spPr>
        <p:txBody>
          <a:bodyPr/>
          <a:lstStyle/>
          <a:p>
            <a:r>
              <a:rPr lang="en-US" dirty="0" smtClean="0"/>
              <a:t>Refining and populating</a:t>
            </a:r>
            <a:r>
              <a:rPr lang="en-US" b="1" dirty="0" smtClean="0">
                <a:solidFill>
                  <a:srgbClr val="262699"/>
                </a:solidFill>
              </a:rPr>
              <a:t>, </a:t>
            </a:r>
            <a:r>
              <a:rPr lang="en-US" b="1" i="1" dirty="0" smtClean="0">
                <a:solidFill>
                  <a:srgbClr val="262699"/>
                </a:solidFill>
              </a:rPr>
              <a:t>enriching</a:t>
            </a:r>
            <a:r>
              <a:rPr lang="en-US" b="1" dirty="0" smtClean="0">
                <a:solidFill>
                  <a:srgbClr val="262699"/>
                </a:solidFill>
              </a:rPr>
              <a:t> the catalogue </a:t>
            </a:r>
            <a:r>
              <a:rPr lang="en-US" dirty="0" smtClean="0"/>
              <a:t>of epidemic resources </a:t>
            </a:r>
            <a:r>
              <a:rPr lang="en-US" b="1" dirty="0" smtClean="0"/>
              <a:t>using initial prototype.</a:t>
            </a:r>
          </a:p>
          <a:p>
            <a:pPr lvl="1"/>
            <a:r>
              <a:rPr lang="en-US" dirty="0" smtClean="0"/>
              <a:t>The method of scanning published epidemic </a:t>
            </a:r>
            <a:r>
              <a:rPr lang="en-US" dirty="0" err="1" smtClean="0"/>
              <a:t>modelling</a:t>
            </a:r>
            <a:r>
              <a:rPr lang="en-US" dirty="0" smtClean="0"/>
              <a:t> studies and then inferring the metadata descriptions has shown to be very useful.</a:t>
            </a:r>
            <a:endParaRPr lang="en-US" b="1" dirty="0" smtClean="0"/>
          </a:p>
          <a:p>
            <a:r>
              <a:rPr lang="en-US" b="1" dirty="0" smtClean="0"/>
              <a:t>Designing the user interface for the second version</a:t>
            </a:r>
            <a:r>
              <a:rPr lang="en-US" dirty="0" smtClean="0"/>
              <a:t>.</a:t>
            </a:r>
          </a:p>
          <a:p>
            <a:pPr lvl="1"/>
            <a:r>
              <a:rPr lang="en-US" dirty="0" smtClean="0"/>
              <a:t>Must be useful to the expert and occasional user.</a:t>
            </a:r>
          </a:p>
        </p:txBody>
      </p:sp>
      <p:sp>
        <p:nvSpPr>
          <p:cNvPr id="4" name="Slide Number Placeholder 3"/>
          <p:cNvSpPr>
            <a:spLocks noGrp="1"/>
          </p:cNvSpPr>
          <p:nvPr>
            <p:ph type="sldNum" sz="quarter" idx="12"/>
          </p:nvPr>
        </p:nvSpPr>
        <p:spPr/>
        <p:txBody>
          <a:bodyPr/>
          <a:lstStyle/>
          <a:p>
            <a:fld id="{75A8CA83-5A82-4145-A6AC-33E38FE67D01}" type="slidenum">
              <a:rPr lang="en-US" smtClean="0"/>
              <a:pPr/>
              <a:t>44</a:t>
            </a:fld>
            <a:endParaRPr lang="en-US"/>
          </a:p>
        </p:txBody>
      </p:sp>
      <p:sp>
        <p:nvSpPr>
          <p:cNvPr id="5" name="Footer Placeholder 4"/>
          <p:cNvSpPr>
            <a:spLocks noGrp="1"/>
          </p:cNvSpPr>
          <p:nvPr>
            <p:ph type="ftr" sz="quarter" idx="11"/>
          </p:nvPr>
        </p:nvSpPr>
        <p:spPr/>
        <p:txBody>
          <a:bodyPr/>
          <a:lstStyle/>
          <a:p>
            <a:r>
              <a:rPr lang="en-US" dirty="0" smtClean="0"/>
              <a:t>24 Mar 2010 -  </a:t>
            </a:r>
            <a:r>
              <a:rPr lang="en-US" dirty="0" err="1" smtClean="0"/>
              <a:t>Epiwork</a:t>
            </a:r>
            <a:r>
              <a:rPr lang="en-US" dirty="0" smtClean="0"/>
              <a:t> Review Brussels</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Forthcoming</a:t>
            </a:r>
            <a:r>
              <a:rPr lang="pt-PT" dirty="0" smtClean="0"/>
              <a:t> </a:t>
            </a:r>
            <a:r>
              <a:rPr lang="pt-PT" dirty="0" err="1" smtClean="0"/>
              <a:t>Developments</a:t>
            </a:r>
            <a:endParaRPr lang="pt-PT" dirty="0"/>
          </a:p>
        </p:txBody>
      </p:sp>
      <p:sp>
        <p:nvSpPr>
          <p:cNvPr id="3" name="Content Placeholder 2"/>
          <p:cNvSpPr>
            <a:spLocks noGrp="1"/>
          </p:cNvSpPr>
          <p:nvPr>
            <p:ph idx="1"/>
          </p:nvPr>
        </p:nvSpPr>
        <p:spPr/>
        <p:txBody>
          <a:bodyPr/>
          <a:lstStyle/>
          <a:p>
            <a:r>
              <a:rPr lang="pt-PT" dirty="0" err="1" smtClean="0"/>
              <a:t>Identifying</a:t>
            </a:r>
            <a:r>
              <a:rPr lang="pt-PT" dirty="0" smtClean="0"/>
              <a:t> ontologies (</a:t>
            </a:r>
            <a:r>
              <a:rPr lang="pt-PT" dirty="0" err="1" smtClean="0"/>
              <a:t>and</a:t>
            </a:r>
            <a:r>
              <a:rPr lang="pt-PT" dirty="0" smtClean="0"/>
              <a:t> </a:t>
            </a:r>
            <a:r>
              <a:rPr lang="pt-PT" dirty="0" err="1" smtClean="0"/>
              <a:t>ontology</a:t>
            </a:r>
            <a:r>
              <a:rPr lang="pt-PT" dirty="0" smtClean="0"/>
              <a:t> </a:t>
            </a:r>
            <a:r>
              <a:rPr lang="pt-PT" dirty="0" err="1" smtClean="0"/>
              <a:t>terms</a:t>
            </a:r>
            <a:r>
              <a:rPr lang="pt-PT" dirty="0" smtClean="0"/>
              <a:t>) to use. </a:t>
            </a:r>
            <a:r>
              <a:rPr lang="pt-PT" dirty="0" err="1" smtClean="0"/>
              <a:t>Linking</a:t>
            </a:r>
            <a:r>
              <a:rPr lang="pt-PT" dirty="0" smtClean="0"/>
              <a:t> to </a:t>
            </a:r>
            <a:r>
              <a:rPr lang="pt-PT" dirty="0" err="1" smtClean="0"/>
              <a:t>ontology</a:t>
            </a:r>
            <a:r>
              <a:rPr lang="pt-PT" dirty="0" smtClean="0"/>
              <a:t> </a:t>
            </a:r>
            <a:r>
              <a:rPr lang="pt-PT" dirty="0" err="1" smtClean="0"/>
              <a:t>definition</a:t>
            </a:r>
            <a:r>
              <a:rPr lang="pt-PT" dirty="0" smtClean="0"/>
              <a:t> </a:t>
            </a:r>
            <a:r>
              <a:rPr lang="pt-PT" dirty="0" err="1" smtClean="0"/>
              <a:t>initiatives</a:t>
            </a:r>
            <a:r>
              <a:rPr lang="pt-PT" dirty="0" smtClean="0"/>
              <a:t>.</a:t>
            </a:r>
          </a:p>
          <a:p>
            <a:r>
              <a:rPr lang="pt-PT" dirty="0" err="1" smtClean="0"/>
              <a:t>Linking</a:t>
            </a:r>
            <a:r>
              <a:rPr lang="pt-PT" dirty="0" smtClean="0"/>
              <a:t> ontologies </a:t>
            </a:r>
            <a:r>
              <a:rPr lang="pt-PT" dirty="0" err="1" smtClean="0"/>
              <a:t>and</a:t>
            </a:r>
            <a:r>
              <a:rPr lang="pt-PT" dirty="0" smtClean="0"/>
              <a:t> </a:t>
            </a:r>
            <a:r>
              <a:rPr lang="pt-PT" dirty="0" err="1" smtClean="0"/>
              <a:t>web</a:t>
            </a:r>
            <a:r>
              <a:rPr lang="pt-PT" dirty="0" smtClean="0"/>
              <a:t> data </a:t>
            </a:r>
            <a:r>
              <a:rPr lang="pt-PT" b="1" dirty="0" err="1" smtClean="0"/>
              <a:t>using</a:t>
            </a:r>
            <a:r>
              <a:rPr lang="pt-PT" b="1" dirty="0" smtClean="0"/>
              <a:t> </a:t>
            </a:r>
            <a:r>
              <a:rPr lang="pt-PT" b="1" dirty="0" err="1" smtClean="0"/>
              <a:t>linked</a:t>
            </a:r>
            <a:r>
              <a:rPr lang="pt-PT" b="1" dirty="0" smtClean="0"/>
              <a:t> data </a:t>
            </a:r>
            <a:r>
              <a:rPr lang="pt-PT" dirty="0" err="1" smtClean="0"/>
              <a:t>conventions</a:t>
            </a:r>
            <a:r>
              <a:rPr lang="pt-PT" dirty="0" smtClean="0"/>
              <a:t> </a:t>
            </a:r>
            <a:r>
              <a:rPr lang="pt-PT" dirty="0" err="1" smtClean="0"/>
              <a:t>and</a:t>
            </a:r>
            <a:r>
              <a:rPr lang="pt-PT" dirty="0" smtClean="0"/>
              <a:t> </a:t>
            </a:r>
            <a:r>
              <a:rPr lang="pt-PT" b="1" dirty="0" err="1" smtClean="0"/>
              <a:t>ontology</a:t>
            </a:r>
            <a:r>
              <a:rPr lang="pt-PT" b="1" dirty="0" smtClean="0"/>
              <a:t> </a:t>
            </a:r>
            <a:r>
              <a:rPr lang="pt-PT" b="1" dirty="0" err="1" smtClean="0"/>
              <a:t>alignment</a:t>
            </a:r>
            <a:r>
              <a:rPr lang="pt-PT" b="1" dirty="0" smtClean="0"/>
              <a:t> </a:t>
            </a:r>
            <a:r>
              <a:rPr lang="pt-PT" dirty="0" err="1" smtClean="0"/>
              <a:t>methods</a:t>
            </a:r>
            <a:r>
              <a:rPr lang="pt-PT" dirty="0" smtClean="0"/>
              <a:t>.</a:t>
            </a:r>
          </a:p>
        </p:txBody>
      </p:sp>
      <p:sp>
        <p:nvSpPr>
          <p:cNvPr id="4" name="Slide Number Placeholder 3"/>
          <p:cNvSpPr>
            <a:spLocks noGrp="1"/>
          </p:cNvSpPr>
          <p:nvPr>
            <p:ph type="sldNum" sz="quarter" idx="12"/>
          </p:nvPr>
        </p:nvSpPr>
        <p:spPr/>
        <p:txBody>
          <a:bodyPr/>
          <a:lstStyle/>
          <a:p>
            <a:fld id="{75A8CA83-5A82-4145-A6AC-33E38FE67D01}" type="slidenum">
              <a:rPr lang="en-US" smtClean="0"/>
              <a:pPr/>
              <a:t>45</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Outline</a:t>
            </a:r>
            <a:endParaRPr lang="pt-PT" dirty="0"/>
          </a:p>
        </p:txBody>
      </p:sp>
      <p:sp>
        <p:nvSpPr>
          <p:cNvPr id="3" name="Content Placeholder 2"/>
          <p:cNvSpPr>
            <a:spLocks noGrp="1"/>
          </p:cNvSpPr>
          <p:nvPr>
            <p:ph idx="1"/>
          </p:nvPr>
        </p:nvSpPr>
        <p:spPr/>
        <p:txBody>
          <a:bodyPr/>
          <a:lstStyle/>
          <a:p>
            <a:pPr marL="514350" indent="-514350">
              <a:buFont typeface="+mj-lt"/>
              <a:buAutoNum type="arabicPeriod"/>
            </a:pPr>
            <a:r>
              <a:rPr lang="pt-PT" dirty="0" smtClean="0"/>
              <a:t>The </a:t>
            </a:r>
            <a:r>
              <a:rPr lang="pt-PT" dirty="0" err="1" smtClean="0"/>
              <a:t>need</a:t>
            </a:r>
            <a:r>
              <a:rPr lang="pt-PT" dirty="0" smtClean="0"/>
              <a:t> for </a:t>
            </a:r>
            <a:r>
              <a:rPr lang="pt-PT" dirty="0" err="1" smtClean="0"/>
              <a:t>an</a:t>
            </a:r>
            <a:r>
              <a:rPr lang="pt-PT" dirty="0" smtClean="0"/>
              <a:t> </a:t>
            </a:r>
            <a:r>
              <a:rPr lang="pt-PT" dirty="0" err="1" smtClean="0"/>
              <a:t>Epidemic</a:t>
            </a:r>
            <a:r>
              <a:rPr lang="pt-PT" dirty="0" smtClean="0"/>
              <a:t> </a:t>
            </a:r>
            <a:r>
              <a:rPr lang="pt-PT" dirty="0" err="1" smtClean="0"/>
              <a:t>Marketplace</a:t>
            </a:r>
            <a:endParaRPr lang="pt-PT" dirty="0" smtClean="0"/>
          </a:p>
          <a:p>
            <a:pPr marL="514350" indent="-514350">
              <a:buFont typeface="+mj-lt"/>
              <a:buAutoNum type="arabicPeriod"/>
            </a:pPr>
            <a:r>
              <a:rPr lang="pt-PT" dirty="0" err="1" smtClean="0"/>
              <a:t>Metadata</a:t>
            </a:r>
            <a:r>
              <a:rPr lang="pt-PT" dirty="0" smtClean="0"/>
              <a:t> </a:t>
            </a:r>
            <a:r>
              <a:rPr lang="pt-PT" dirty="0" err="1" smtClean="0"/>
              <a:t>and</a:t>
            </a:r>
            <a:r>
              <a:rPr lang="pt-PT" dirty="0" smtClean="0"/>
              <a:t> Ontologies for </a:t>
            </a:r>
            <a:r>
              <a:rPr lang="pt-PT" dirty="0" err="1" smtClean="0"/>
              <a:t>Epidemic</a:t>
            </a:r>
            <a:r>
              <a:rPr lang="pt-PT" dirty="0" smtClean="0"/>
              <a:t> </a:t>
            </a:r>
            <a:r>
              <a:rPr lang="pt-PT" dirty="0" err="1" smtClean="0"/>
              <a:t>Modelling</a:t>
            </a:r>
            <a:r>
              <a:rPr lang="pt-PT" dirty="0" smtClean="0"/>
              <a:t> (</a:t>
            </a:r>
            <a:r>
              <a:rPr lang="pt-PT" dirty="0" err="1" smtClean="0"/>
              <a:t>Deliverable</a:t>
            </a:r>
            <a:r>
              <a:rPr lang="pt-PT" dirty="0" smtClean="0"/>
              <a:t> D3.1)</a:t>
            </a:r>
          </a:p>
          <a:p>
            <a:pPr marL="514350" indent="-514350">
              <a:buFont typeface="+mj-lt"/>
              <a:buAutoNum type="arabicPeriod"/>
            </a:pPr>
            <a:r>
              <a:rPr lang="en-US" dirty="0" smtClean="0"/>
              <a:t>Epidemic Marketplace Architecture &amp; Implementation </a:t>
            </a:r>
            <a:r>
              <a:rPr lang="pt-PT" dirty="0" smtClean="0"/>
              <a:t>(</a:t>
            </a:r>
            <a:r>
              <a:rPr lang="pt-PT" dirty="0" err="1" smtClean="0"/>
              <a:t>Deliverable</a:t>
            </a:r>
            <a:r>
              <a:rPr lang="pt-PT" dirty="0" smtClean="0"/>
              <a:t> D3.2)</a:t>
            </a:r>
            <a:endParaRPr lang="en-US" dirty="0" smtClean="0"/>
          </a:p>
          <a:p>
            <a:pPr marL="514350" indent="-514350">
              <a:buFont typeface="+mj-lt"/>
              <a:buAutoNum type="arabicPeriod"/>
            </a:pPr>
            <a:r>
              <a:rPr lang="en-US" b="1" dirty="0" smtClean="0">
                <a:solidFill>
                  <a:schemeClr val="accent2">
                    <a:lumMod val="50000"/>
                  </a:schemeClr>
                </a:solidFill>
              </a:rPr>
              <a:t>Where we stand and forecasts</a:t>
            </a:r>
            <a:endParaRPr lang="pt-PT" b="1" dirty="0">
              <a:solidFill>
                <a:schemeClr val="accent2">
                  <a:lumMod val="50000"/>
                </a:schemeClr>
              </a:solidFill>
            </a:endParaRPr>
          </a:p>
        </p:txBody>
      </p:sp>
      <p:sp>
        <p:nvSpPr>
          <p:cNvPr id="6" name="Slide Number Placeholder 5"/>
          <p:cNvSpPr>
            <a:spLocks noGrp="1"/>
          </p:cNvSpPr>
          <p:nvPr>
            <p:ph type="sldNum" sz="quarter" idx="12"/>
          </p:nvPr>
        </p:nvSpPr>
        <p:spPr/>
        <p:txBody>
          <a:bodyPr/>
          <a:lstStyle/>
          <a:p>
            <a:fld id="{75A8CA83-5A82-4145-A6AC-33E38FE67D01}" type="slidenum">
              <a:rPr lang="en-US" smtClean="0"/>
              <a:pPr/>
              <a:t>46</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420100" cy="1143000"/>
          </a:xfrm>
        </p:spPr>
        <p:txBody>
          <a:bodyPr/>
          <a:lstStyle/>
          <a:p>
            <a:r>
              <a:rPr lang="pt-PT" dirty="0" smtClean="0"/>
              <a:t>WP3: status</a:t>
            </a:r>
            <a:endParaRPr lang="pt-PT" dirty="0"/>
          </a:p>
        </p:txBody>
      </p:sp>
      <p:sp>
        <p:nvSpPr>
          <p:cNvPr id="3" name="Content Placeholder 2"/>
          <p:cNvSpPr>
            <a:spLocks noGrp="1"/>
          </p:cNvSpPr>
          <p:nvPr>
            <p:ph idx="1"/>
          </p:nvPr>
        </p:nvSpPr>
        <p:spPr>
          <a:xfrm>
            <a:off x="762000" y="1219200"/>
            <a:ext cx="8382000" cy="5181600"/>
          </a:xfrm>
        </p:spPr>
        <p:txBody>
          <a:bodyPr/>
          <a:lstStyle/>
          <a:p>
            <a:r>
              <a:rPr lang="pt-PT" dirty="0" err="1" smtClean="0"/>
              <a:t>Deliverable</a:t>
            </a:r>
            <a:r>
              <a:rPr lang="pt-PT" dirty="0" smtClean="0"/>
              <a:t> D3.1 (</a:t>
            </a:r>
            <a:r>
              <a:rPr lang="pt-PT" dirty="0" err="1" smtClean="0"/>
              <a:t>meta-model</a:t>
            </a:r>
            <a:r>
              <a:rPr lang="pt-PT" dirty="0" smtClean="0"/>
              <a:t>) </a:t>
            </a:r>
            <a:r>
              <a:rPr lang="pt-PT" dirty="0" err="1" smtClean="0"/>
              <a:t>released</a:t>
            </a:r>
            <a:endParaRPr lang="pt-PT" dirty="0" smtClean="0"/>
          </a:p>
          <a:p>
            <a:r>
              <a:rPr lang="pt-PT" dirty="0" err="1" smtClean="0"/>
              <a:t>Deliverable</a:t>
            </a:r>
            <a:r>
              <a:rPr lang="pt-PT" dirty="0" smtClean="0"/>
              <a:t> D3.2 (</a:t>
            </a:r>
            <a:r>
              <a:rPr lang="pt-PT" dirty="0" err="1" smtClean="0"/>
              <a:t>prototype</a:t>
            </a:r>
            <a:r>
              <a:rPr lang="pt-PT" dirty="0" smtClean="0"/>
              <a:t>) </a:t>
            </a:r>
            <a:r>
              <a:rPr lang="pt-PT" dirty="0" err="1" smtClean="0"/>
              <a:t>released</a:t>
            </a:r>
            <a:endParaRPr lang="pt-PT" dirty="0" smtClean="0"/>
          </a:p>
          <a:p>
            <a:pPr lvl="1"/>
            <a:r>
              <a:rPr lang="pt-PT" dirty="0" smtClean="0"/>
              <a:t>Hardware </a:t>
            </a:r>
            <a:r>
              <a:rPr lang="pt-PT" dirty="0" err="1" smtClean="0"/>
              <a:t>and</a:t>
            </a:r>
            <a:r>
              <a:rPr lang="pt-PT" dirty="0" smtClean="0"/>
              <a:t> base software </a:t>
            </a:r>
            <a:r>
              <a:rPr lang="pt-PT" dirty="0" err="1" smtClean="0"/>
              <a:t>deployed</a:t>
            </a:r>
            <a:r>
              <a:rPr lang="pt-PT" dirty="0" smtClean="0"/>
              <a:t>; </a:t>
            </a:r>
          </a:p>
          <a:p>
            <a:pPr lvl="1"/>
            <a:r>
              <a:rPr lang="pt-PT" dirty="0" err="1" smtClean="0"/>
              <a:t>I</a:t>
            </a:r>
            <a:r>
              <a:rPr lang="pt-PT" dirty="0" err="1" smtClean="0"/>
              <a:t>nitial</a:t>
            </a:r>
            <a:r>
              <a:rPr lang="pt-PT" dirty="0" smtClean="0"/>
              <a:t> </a:t>
            </a:r>
            <a:r>
              <a:rPr lang="pt-PT" dirty="0" err="1" smtClean="0"/>
              <a:t>prototype</a:t>
            </a:r>
            <a:r>
              <a:rPr lang="pt-PT" dirty="0" smtClean="0"/>
              <a:t> </a:t>
            </a:r>
            <a:r>
              <a:rPr lang="pt-PT" dirty="0" err="1" smtClean="0"/>
              <a:t>of</a:t>
            </a:r>
            <a:r>
              <a:rPr lang="pt-PT" dirty="0" smtClean="0"/>
              <a:t> EM  </a:t>
            </a:r>
            <a:r>
              <a:rPr lang="pt-PT" dirty="0" err="1" smtClean="0"/>
              <a:t>with</a:t>
            </a:r>
            <a:r>
              <a:rPr lang="pt-PT" dirty="0" smtClean="0"/>
              <a:t> </a:t>
            </a:r>
            <a:r>
              <a:rPr lang="pt-PT" dirty="0" err="1" smtClean="0"/>
              <a:t>initial</a:t>
            </a:r>
            <a:r>
              <a:rPr lang="pt-PT" dirty="0" smtClean="0"/>
              <a:t> </a:t>
            </a:r>
            <a:r>
              <a:rPr lang="pt-PT" dirty="0" err="1" smtClean="0"/>
              <a:t>set</a:t>
            </a:r>
            <a:r>
              <a:rPr lang="pt-PT" dirty="0" smtClean="0"/>
              <a:t> </a:t>
            </a:r>
            <a:r>
              <a:rPr lang="pt-PT" dirty="0" err="1" smtClean="0"/>
              <a:t>of</a:t>
            </a:r>
            <a:r>
              <a:rPr lang="pt-PT" dirty="0" smtClean="0"/>
              <a:t> </a:t>
            </a:r>
            <a:r>
              <a:rPr lang="pt-PT" dirty="0" err="1" smtClean="0"/>
              <a:t>characterized</a:t>
            </a:r>
            <a:r>
              <a:rPr lang="pt-PT" dirty="0" smtClean="0"/>
              <a:t> </a:t>
            </a:r>
            <a:r>
              <a:rPr lang="pt-PT" dirty="0" err="1" smtClean="0"/>
              <a:t>datasets</a:t>
            </a:r>
            <a:endParaRPr lang="pt-PT" dirty="0" smtClean="0"/>
          </a:p>
          <a:p>
            <a:r>
              <a:rPr lang="pt-PT" dirty="0" err="1" smtClean="0"/>
              <a:t>Overcoming</a:t>
            </a:r>
            <a:r>
              <a:rPr lang="pt-PT" dirty="0" smtClean="0"/>
              <a:t> </a:t>
            </a:r>
            <a:r>
              <a:rPr lang="pt-PT" dirty="0" err="1" smtClean="0"/>
              <a:t>the</a:t>
            </a:r>
            <a:r>
              <a:rPr lang="pt-PT" dirty="0" smtClean="0"/>
              <a:t> </a:t>
            </a:r>
            <a:r>
              <a:rPr lang="pt-PT" dirty="0" err="1" smtClean="0"/>
              <a:t>initial</a:t>
            </a:r>
            <a:r>
              <a:rPr lang="pt-PT" dirty="0" smtClean="0"/>
              <a:t> </a:t>
            </a:r>
            <a:r>
              <a:rPr lang="pt-PT" dirty="0" err="1" smtClean="0"/>
              <a:t>difficulties</a:t>
            </a:r>
            <a:r>
              <a:rPr lang="pt-PT" dirty="0" smtClean="0"/>
              <a:t> </a:t>
            </a:r>
            <a:r>
              <a:rPr lang="pt-PT" dirty="0" err="1" smtClean="0"/>
              <a:t>in</a:t>
            </a:r>
            <a:r>
              <a:rPr lang="pt-PT" dirty="0" smtClean="0"/>
              <a:t> </a:t>
            </a:r>
            <a:r>
              <a:rPr lang="pt-PT" dirty="0" err="1" smtClean="0"/>
              <a:t>hiring</a:t>
            </a:r>
            <a:r>
              <a:rPr lang="pt-PT" dirty="0" smtClean="0"/>
              <a:t> </a:t>
            </a:r>
            <a:r>
              <a:rPr lang="pt-PT" dirty="0" err="1" smtClean="0"/>
              <a:t>the</a:t>
            </a:r>
            <a:r>
              <a:rPr lang="pt-PT" dirty="0" smtClean="0"/>
              <a:t> </a:t>
            </a:r>
            <a:r>
              <a:rPr lang="pt-PT" dirty="0" err="1" smtClean="0"/>
              <a:t>planned</a:t>
            </a:r>
            <a:r>
              <a:rPr lang="pt-PT" dirty="0" smtClean="0"/>
              <a:t> </a:t>
            </a:r>
            <a:r>
              <a:rPr lang="pt-PT" dirty="0" err="1" smtClean="0"/>
              <a:t>resources</a:t>
            </a:r>
            <a:r>
              <a:rPr lang="pt-PT" dirty="0" smtClean="0"/>
              <a:t>.</a:t>
            </a:r>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Publications</a:t>
            </a:r>
            <a:r>
              <a:rPr lang="pt-PT" dirty="0" smtClean="0"/>
              <a:t> </a:t>
            </a:r>
            <a:r>
              <a:rPr lang="pt-PT" dirty="0" err="1" smtClean="0"/>
              <a:t>in</a:t>
            </a:r>
            <a:r>
              <a:rPr lang="pt-PT" dirty="0" smtClean="0"/>
              <a:t> </a:t>
            </a:r>
            <a:r>
              <a:rPr lang="pt-PT" dirty="0" err="1" smtClean="0"/>
              <a:t>the</a:t>
            </a:r>
            <a:r>
              <a:rPr lang="pt-PT" dirty="0" smtClean="0"/>
              <a:t> 1st </a:t>
            </a:r>
            <a:r>
              <a:rPr lang="pt-PT" dirty="0" err="1" smtClean="0"/>
              <a:t>year</a:t>
            </a:r>
            <a:endParaRPr lang="pt-PT" dirty="0"/>
          </a:p>
        </p:txBody>
      </p:sp>
      <p:sp>
        <p:nvSpPr>
          <p:cNvPr id="3" name="Content Placeholder 2"/>
          <p:cNvSpPr>
            <a:spLocks noGrp="1"/>
          </p:cNvSpPr>
          <p:nvPr>
            <p:ph idx="1"/>
          </p:nvPr>
        </p:nvSpPr>
        <p:spPr/>
        <p:txBody>
          <a:bodyPr/>
          <a:lstStyle/>
          <a:p>
            <a:pPr marL="457200" indent="-457200">
              <a:buFont typeface="+mj-lt"/>
              <a:buAutoNum type="arabicPeriod"/>
            </a:pPr>
            <a:r>
              <a:rPr lang="en-US" sz="2400" dirty="0" smtClean="0"/>
              <a:t>Mário J. Silva, </a:t>
            </a:r>
            <a:r>
              <a:rPr lang="en-US" sz="2400" dirty="0" err="1" smtClean="0"/>
              <a:t>Fabrício</a:t>
            </a:r>
            <a:r>
              <a:rPr lang="en-US" sz="2400" dirty="0" smtClean="0"/>
              <a:t> A.B. Silva, </a:t>
            </a:r>
            <a:r>
              <a:rPr lang="en-US" sz="2400" dirty="0" err="1" smtClean="0"/>
              <a:t>Luís</a:t>
            </a:r>
            <a:r>
              <a:rPr lang="en-US" sz="2400" dirty="0" smtClean="0"/>
              <a:t> Filipe Lopes, Francisco M. </a:t>
            </a:r>
            <a:r>
              <a:rPr lang="en-US" sz="2400" dirty="0" err="1" smtClean="0"/>
              <a:t>Couto</a:t>
            </a:r>
            <a:r>
              <a:rPr lang="en-US" sz="2400" dirty="0" smtClean="0"/>
              <a:t>, </a:t>
            </a:r>
            <a:r>
              <a:rPr lang="en-US" sz="2400" b="1" dirty="0" smtClean="0"/>
              <a:t>Building a Digital Library for Epidemic </a:t>
            </a:r>
            <a:r>
              <a:rPr lang="en-US" sz="2400" b="1" dirty="0" err="1" smtClean="0"/>
              <a:t>Modelling</a:t>
            </a:r>
            <a:r>
              <a:rPr lang="en-US" sz="2400" dirty="0" smtClean="0"/>
              <a:t>. Proceedings of ICDL 2010 - The International Conference on Digital Libraries 1, </a:t>
            </a:r>
            <a:r>
              <a:rPr lang="en-US" sz="2400" dirty="0" err="1" smtClean="0"/>
              <a:t>p</a:t>
            </a:r>
            <a:r>
              <a:rPr lang="en-US" sz="2400" dirty="0" smtClean="0"/>
              <a:t>. 447--459, New Delhi, India, 23--27 February, 2010. TERI Press -- New Delhi, India. Invited Paper.</a:t>
            </a:r>
            <a:endParaRPr lang="pt-PT" dirty="0" smtClean="0"/>
          </a:p>
          <a:p>
            <a:pPr marL="457200" indent="-457200">
              <a:buFont typeface="+mj-lt"/>
              <a:buAutoNum type="arabicPeriod"/>
            </a:pPr>
            <a:r>
              <a:rPr lang="en-US" sz="2400" dirty="0" smtClean="0"/>
              <a:t>Luis Filipe Lopes, </a:t>
            </a:r>
            <a:r>
              <a:rPr lang="en-US" sz="2400" dirty="0" err="1" smtClean="0"/>
              <a:t>João</a:t>
            </a:r>
            <a:r>
              <a:rPr lang="en-US" sz="2400" dirty="0" smtClean="0"/>
              <a:t> </a:t>
            </a:r>
            <a:r>
              <a:rPr lang="en-US" sz="2400" dirty="0" err="1" smtClean="0"/>
              <a:t>Zamite</a:t>
            </a:r>
            <a:r>
              <a:rPr lang="en-US" sz="2400" dirty="0" smtClean="0"/>
              <a:t>, Bruno Tavares, Francisco </a:t>
            </a:r>
            <a:r>
              <a:rPr lang="en-US" sz="2400" dirty="0" err="1" smtClean="0"/>
              <a:t>Couto</a:t>
            </a:r>
            <a:r>
              <a:rPr lang="en-US" sz="2400" dirty="0" smtClean="0"/>
              <a:t>, </a:t>
            </a:r>
            <a:r>
              <a:rPr lang="en-US" sz="2400" dirty="0" err="1" smtClean="0"/>
              <a:t>Fabrício</a:t>
            </a:r>
            <a:r>
              <a:rPr lang="en-US" sz="2400" dirty="0" smtClean="0"/>
              <a:t> A.B. Silva, Mário J. Silva, </a:t>
            </a:r>
            <a:r>
              <a:rPr lang="en-US" sz="2400" b="1" dirty="0" smtClean="0"/>
              <a:t>Automated Social Network Epidemic Data Collector</a:t>
            </a:r>
            <a:r>
              <a:rPr lang="en-US" sz="2400" dirty="0" smtClean="0"/>
              <a:t>. </a:t>
            </a:r>
            <a:r>
              <a:rPr lang="en-US" sz="2400" dirty="0" err="1" smtClean="0"/>
              <a:t>INForum</a:t>
            </a:r>
            <a:r>
              <a:rPr lang="en-US" sz="2400" dirty="0" smtClean="0"/>
              <a:t> - </a:t>
            </a:r>
            <a:r>
              <a:rPr lang="en-US" sz="2400" dirty="0" err="1" smtClean="0"/>
              <a:t>Simpósio</a:t>
            </a:r>
            <a:r>
              <a:rPr lang="en-US" sz="2400" dirty="0" smtClean="0"/>
              <a:t> de </a:t>
            </a:r>
            <a:r>
              <a:rPr lang="en-US" sz="2400" dirty="0" err="1" smtClean="0"/>
              <a:t>Informática</a:t>
            </a:r>
            <a:r>
              <a:rPr lang="en-US" sz="2400" dirty="0" smtClean="0"/>
              <a:t> September, 2009.</a:t>
            </a:r>
            <a:endParaRPr lang="pt-PT" dirty="0" smtClean="0"/>
          </a:p>
          <a:p>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48</a:t>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420100" cy="1143000"/>
          </a:xfrm>
        </p:spPr>
        <p:txBody>
          <a:bodyPr/>
          <a:lstStyle/>
          <a:p>
            <a:r>
              <a:rPr lang="pt-PT" dirty="0" err="1" smtClean="0"/>
              <a:t>Current</a:t>
            </a:r>
            <a:r>
              <a:rPr lang="pt-PT" dirty="0" smtClean="0"/>
              <a:t> </a:t>
            </a:r>
            <a:r>
              <a:rPr lang="pt-PT" dirty="0" err="1" smtClean="0"/>
              <a:t>Challenges</a:t>
            </a:r>
            <a:endParaRPr lang="pt-PT" dirty="0"/>
          </a:p>
        </p:txBody>
      </p:sp>
      <p:sp>
        <p:nvSpPr>
          <p:cNvPr id="3" name="Content Placeholder 2"/>
          <p:cNvSpPr>
            <a:spLocks noGrp="1"/>
          </p:cNvSpPr>
          <p:nvPr>
            <p:ph idx="1"/>
          </p:nvPr>
        </p:nvSpPr>
        <p:spPr>
          <a:xfrm>
            <a:off x="838200" y="1600200"/>
            <a:ext cx="8420100" cy="4114800"/>
          </a:xfrm>
        </p:spPr>
        <p:txBody>
          <a:bodyPr/>
          <a:lstStyle/>
          <a:p>
            <a:r>
              <a:rPr lang="en-US" dirty="0" smtClean="0"/>
              <a:t>Motivate the community to populate the Epidemic Marketplace.</a:t>
            </a:r>
          </a:p>
          <a:p>
            <a:pPr lvl="1"/>
            <a:r>
              <a:rPr lang="en-US" dirty="0" smtClean="0"/>
              <a:t>Chicken and egg situation. </a:t>
            </a:r>
          </a:p>
          <a:p>
            <a:r>
              <a:rPr lang="en-US" b="1" dirty="0" smtClean="0">
                <a:solidFill>
                  <a:srgbClr val="191966"/>
                </a:solidFill>
              </a:rPr>
              <a:t>Data </a:t>
            </a:r>
            <a:r>
              <a:rPr lang="en-US" b="1" dirty="0" err="1" smtClean="0">
                <a:solidFill>
                  <a:srgbClr val="191966"/>
                </a:solidFill>
              </a:rPr>
              <a:t>anonymization</a:t>
            </a:r>
            <a:r>
              <a:rPr lang="en-US" b="1" dirty="0" smtClean="0">
                <a:solidFill>
                  <a:srgbClr val="191966"/>
                </a:solidFill>
              </a:rPr>
              <a:t> </a:t>
            </a:r>
            <a:r>
              <a:rPr lang="en-US" dirty="0" smtClean="0"/>
              <a:t>is a major concern</a:t>
            </a:r>
          </a:p>
          <a:p>
            <a:pPr lvl="1"/>
            <a:r>
              <a:rPr lang="en-US" dirty="0" smtClean="0"/>
              <a:t>Rights management to the sentence level! </a:t>
            </a:r>
          </a:p>
          <a:p>
            <a:pPr lvl="1"/>
            <a:r>
              <a:rPr lang="en-US" dirty="0" smtClean="0"/>
              <a:t>Anyone giving away </a:t>
            </a:r>
            <a:r>
              <a:rPr lang="en-US" dirty="0" err="1" smtClean="0"/>
              <a:t>curated</a:t>
            </a:r>
            <a:r>
              <a:rPr lang="en-US" dirty="0" smtClean="0"/>
              <a:t> UGC?</a:t>
            </a:r>
            <a:endParaRPr lang="pt-PT" dirty="0" smtClean="0"/>
          </a:p>
          <a:p>
            <a:r>
              <a:rPr lang="pt-PT" dirty="0" smtClean="0"/>
              <a:t>Access </a:t>
            </a:r>
            <a:r>
              <a:rPr lang="pt-PT" dirty="0" err="1" smtClean="0"/>
              <a:t>control</a:t>
            </a:r>
            <a:r>
              <a:rPr lang="pt-PT" dirty="0" smtClean="0"/>
              <a:t> policies</a:t>
            </a:r>
          </a:p>
          <a:p>
            <a:r>
              <a:rPr lang="pt-PT" dirty="0" err="1" smtClean="0"/>
              <a:t>Dataset</a:t>
            </a:r>
            <a:r>
              <a:rPr lang="pt-PT" dirty="0" smtClean="0"/>
              <a:t> </a:t>
            </a:r>
            <a:r>
              <a:rPr lang="pt-PT" dirty="0" err="1" smtClean="0"/>
              <a:t>selection</a:t>
            </a:r>
            <a:r>
              <a:rPr lang="pt-PT" dirty="0" smtClean="0"/>
              <a:t> </a:t>
            </a:r>
            <a:r>
              <a:rPr lang="pt-PT" dirty="0" err="1" smtClean="0"/>
              <a:t>and</a:t>
            </a:r>
            <a:r>
              <a:rPr lang="pt-PT" dirty="0" smtClean="0"/>
              <a:t> </a:t>
            </a:r>
            <a:r>
              <a:rPr lang="pt-PT" dirty="0" err="1" smtClean="0"/>
              <a:t>generation</a:t>
            </a:r>
            <a:r>
              <a:rPr lang="pt-PT" dirty="0" smtClean="0"/>
              <a:t> policies</a:t>
            </a:r>
          </a:p>
          <a:p>
            <a:pPr lvl="1"/>
            <a:endParaRPr lang="en-US" dirty="0" smtClean="0"/>
          </a:p>
          <a:p>
            <a:endParaRPr lang="pt-PT"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49</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A8CA83-5A82-4145-A6AC-33E38FE67D01}" type="slidenum">
              <a:rPr lang="en-US" smtClean="0"/>
              <a:pPr/>
              <a:t>5</a:t>
            </a:fld>
            <a:endParaRPr lang="en-US"/>
          </a:p>
        </p:txBody>
      </p:sp>
      <p:pic>
        <p:nvPicPr>
          <p:cNvPr id="7" name="Picture 6" descr="Picture 2.png"/>
          <p:cNvPicPr>
            <a:picLocks noChangeAspect="1"/>
          </p:cNvPicPr>
          <p:nvPr/>
        </p:nvPicPr>
        <p:blipFill>
          <a:blip r:embed="rId2"/>
          <a:stretch>
            <a:fillRect/>
          </a:stretch>
        </p:blipFill>
        <p:spPr>
          <a:xfrm>
            <a:off x="228600" y="0"/>
            <a:ext cx="3784127" cy="2501587"/>
          </a:xfrm>
          <a:prstGeom prst="rect">
            <a:avLst/>
          </a:prstGeom>
        </p:spPr>
      </p:pic>
      <p:pic>
        <p:nvPicPr>
          <p:cNvPr id="8" name="Picture 7" descr="Picture 3.png"/>
          <p:cNvPicPr>
            <a:picLocks noChangeAspect="1"/>
          </p:cNvPicPr>
          <p:nvPr/>
        </p:nvPicPr>
        <p:blipFill>
          <a:blip r:embed="rId3"/>
          <a:stretch>
            <a:fillRect/>
          </a:stretch>
        </p:blipFill>
        <p:spPr>
          <a:xfrm>
            <a:off x="7252032" y="0"/>
            <a:ext cx="2653968" cy="888889"/>
          </a:xfrm>
          <a:prstGeom prst="rect">
            <a:avLst/>
          </a:prstGeom>
        </p:spPr>
      </p:pic>
      <p:pic>
        <p:nvPicPr>
          <p:cNvPr id="9" name="Picture 8" descr="Picture 4.png"/>
          <p:cNvPicPr>
            <a:picLocks noChangeAspect="1"/>
          </p:cNvPicPr>
          <p:nvPr/>
        </p:nvPicPr>
        <p:blipFill>
          <a:blip r:embed="rId4"/>
          <a:stretch>
            <a:fillRect/>
          </a:stretch>
        </p:blipFill>
        <p:spPr>
          <a:xfrm>
            <a:off x="381000" y="2362200"/>
            <a:ext cx="3668379" cy="3856501"/>
          </a:xfrm>
          <a:prstGeom prst="rect">
            <a:avLst/>
          </a:prstGeom>
        </p:spPr>
      </p:pic>
      <p:pic>
        <p:nvPicPr>
          <p:cNvPr id="5" name="Picture 4"/>
          <p:cNvPicPr>
            <a:picLocks noChangeAspect="1"/>
          </p:cNvPicPr>
          <p:nvPr/>
        </p:nvPicPr>
        <p:blipFill>
          <a:blip r:embed="rId5"/>
          <a:stretch>
            <a:fillRect/>
          </a:stretch>
        </p:blipFill>
        <p:spPr>
          <a:xfrm>
            <a:off x="4343400" y="-457200"/>
            <a:ext cx="2413852" cy="3657600"/>
          </a:xfrm>
          <a:prstGeom prst="rect">
            <a:avLst/>
          </a:prstGeom>
        </p:spPr>
      </p:pic>
      <p:sp>
        <p:nvSpPr>
          <p:cNvPr id="11" name="Rectangle 10"/>
          <p:cNvSpPr/>
          <p:nvPr/>
        </p:nvSpPr>
        <p:spPr>
          <a:xfrm>
            <a:off x="6934200" y="990600"/>
            <a:ext cx="3057247" cy="461665"/>
          </a:xfrm>
          <a:prstGeom prst="rect">
            <a:avLst/>
          </a:prstGeom>
        </p:spPr>
        <p:txBody>
          <a:bodyPr wrap="none">
            <a:spAutoFit/>
          </a:bodyPr>
          <a:lstStyle/>
          <a:p>
            <a:r>
              <a:rPr lang="en-US" dirty="0" smtClean="0"/>
              <a:t>http://</a:t>
            </a:r>
            <a:r>
              <a:rPr lang="en-US" dirty="0" err="1" smtClean="0"/>
              <a:t>www.gripenet.pt</a:t>
            </a:r>
            <a:r>
              <a:rPr lang="en-US" dirty="0" smtClean="0"/>
              <a:t>/</a:t>
            </a:r>
            <a:endParaRPr lang="pt-PT" dirty="0"/>
          </a:p>
        </p:txBody>
      </p:sp>
      <p:pic>
        <p:nvPicPr>
          <p:cNvPr id="12" name="Picture 11" descr="Picture 6.png"/>
          <p:cNvPicPr>
            <a:picLocks noChangeAspect="1"/>
          </p:cNvPicPr>
          <p:nvPr/>
        </p:nvPicPr>
        <p:blipFill>
          <a:blip r:embed="rId6"/>
          <a:stretch>
            <a:fillRect/>
          </a:stretch>
        </p:blipFill>
        <p:spPr>
          <a:xfrm>
            <a:off x="7086600" y="2514600"/>
            <a:ext cx="2514047" cy="693531"/>
          </a:xfrm>
          <a:prstGeom prst="rect">
            <a:avLst/>
          </a:prstGeom>
        </p:spPr>
      </p:pic>
      <p:pic>
        <p:nvPicPr>
          <p:cNvPr id="14" name="Picture 13"/>
          <p:cNvPicPr>
            <a:picLocks noChangeAspect="1"/>
          </p:cNvPicPr>
          <p:nvPr/>
        </p:nvPicPr>
        <p:blipFill>
          <a:blip r:embed="rId7"/>
          <a:stretch>
            <a:fillRect/>
          </a:stretch>
        </p:blipFill>
        <p:spPr>
          <a:xfrm>
            <a:off x="381000" y="5943600"/>
            <a:ext cx="3505201" cy="633919"/>
          </a:xfrm>
          <a:prstGeom prst="rect">
            <a:avLst/>
          </a:prstGeom>
        </p:spPr>
      </p:pic>
      <p:pic>
        <p:nvPicPr>
          <p:cNvPr id="10" name="Picture 9" descr="Picture 5.png"/>
          <p:cNvPicPr>
            <a:picLocks noChangeAspect="1"/>
          </p:cNvPicPr>
          <p:nvPr/>
        </p:nvPicPr>
        <p:blipFill>
          <a:blip r:embed="rId8"/>
          <a:stretch>
            <a:fillRect/>
          </a:stretch>
        </p:blipFill>
        <p:spPr>
          <a:xfrm>
            <a:off x="4305487" y="3276600"/>
            <a:ext cx="4228913" cy="43434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PT" dirty="0" err="1" smtClean="0"/>
              <a:t>Kdnuggets</a:t>
            </a:r>
            <a:r>
              <a:rPr lang="pt-PT" dirty="0" smtClean="0"/>
              <a:t>, </a:t>
            </a:r>
            <a:r>
              <a:rPr lang="pt-PT" dirty="0" err="1" smtClean="0"/>
              <a:t>march</a:t>
            </a:r>
            <a:r>
              <a:rPr lang="pt-PT" dirty="0" smtClean="0"/>
              <a:t> 2010</a:t>
            </a: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en-US"/>
          </a:p>
        </p:txBody>
      </p:sp>
      <p:sp>
        <p:nvSpPr>
          <p:cNvPr id="5" name="Slide Number Placeholder 4"/>
          <p:cNvSpPr>
            <a:spLocks noGrp="1"/>
          </p:cNvSpPr>
          <p:nvPr>
            <p:ph type="sldNum" sz="quarter" idx="12"/>
          </p:nvPr>
        </p:nvSpPr>
        <p:spPr/>
        <p:txBody>
          <a:bodyPr/>
          <a:lstStyle/>
          <a:p>
            <a:fld id="{75A8CA83-5A82-4145-A6AC-33E38FE67D01}" type="slidenum">
              <a:rPr lang="en-US" smtClean="0"/>
              <a:pPr/>
              <a:t>50</a:t>
            </a:fld>
            <a:endParaRPr lang="en-US"/>
          </a:p>
        </p:txBody>
      </p:sp>
      <p:pic>
        <p:nvPicPr>
          <p:cNvPr id="7" name="Picture 6"/>
          <p:cNvPicPr>
            <a:picLocks noChangeAspect="1"/>
          </p:cNvPicPr>
          <p:nvPr/>
        </p:nvPicPr>
        <p:blipFill>
          <a:blip r:embed="rId2"/>
          <a:stretch>
            <a:fillRect/>
          </a:stretch>
        </p:blipFill>
        <p:spPr>
          <a:xfrm>
            <a:off x="50800" y="76200"/>
            <a:ext cx="9804400" cy="67056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Strengths</a:t>
            </a:r>
            <a:endParaRPr lang="pt-PT" dirty="0"/>
          </a:p>
        </p:txBody>
      </p:sp>
      <p:sp>
        <p:nvSpPr>
          <p:cNvPr id="9" name="Content Placeholder 8"/>
          <p:cNvSpPr>
            <a:spLocks noGrp="1"/>
          </p:cNvSpPr>
          <p:nvPr>
            <p:ph sz="half" idx="2"/>
          </p:nvPr>
        </p:nvSpPr>
        <p:spPr/>
        <p:txBody>
          <a:bodyPr/>
          <a:lstStyle/>
          <a:p>
            <a:r>
              <a:rPr lang="pt-PT" dirty="0" err="1" smtClean="0"/>
              <a:t>Epiwork-driven</a:t>
            </a:r>
            <a:r>
              <a:rPr lang="pt-PT" dirty="0" smtClean="0"/>
              <a:t> EM</a:t>
            </a:r>
          </a:p>
          <a:p>
            <a:r>
              <a:rPr lang="pt-PT" dirty="0" err="1" smtClean="0"/>
              <a:t>Standards-based</a:t>
            </a:r>
            <a:endParaRPr lang="pt-PT" dirty="0" smtClean="0"/>
          </a:p>
          <a:p>
            <a:r>
              <a:rPr lang="pt-PT" dirty="0" err="1" smtClean="0"/>
              <a:t>Open</a:t>
            </a:r>
            <a:r>
              <a:rPr lang="pt-PT" dirty="0" smtClean="0"/>
              <a:t> </a:t>
            </a:r>
            <a:r>
              <a:rPr lang="pt-PT" dirty="0" err="1" smtClean="0"/>
              <a:t>Source</a:t>
            </a:r>
            <a:r>
              <a:rPr lang="pt-PT" dirty="0" smtClean="0"/>
              <a:t> modules</a:t>
            </a:r>
          </a:p>
          <a:p>
            <a:r>
              <a:rPr lang="pt-PT" dirty="0" err="1" smtClean="0"/>
              <a:t>Supported</a:t>
            </a:r>
            <a:r>
              <a:rPr lang="pt-PT" dirty="0" smtClean="0"/>
              <a:t> (</a:t>
            </a:r>
            <a:r>
              <a:rPr lang="pt-PT" dirty="0" err="1" smtClean="0"/>
              <a:t>until</a:t>
            </a:r>
            <a:r>
              <a:rPr lang="pt-PT" dirty="0" smtClean="0"/>
              <a:t> 2012)</a:t>
            </a:r>
          </a:p>
        </p:txBody>
      </p:sp>
      <p:sp>
        <p:nvSpPr>
          <p:cNvPr id="10" name="Text Placeholder 9"/>
          <p:cNvSpPr>
            <a:spLocks noGrp="1"/>
          </p:cNvSpPr>
          <p:nvPr>
            <p:ph type="body" sz="quarter" idx="3"/>
          </p:nvPr>
        </p:nvSpPr>
        <p:spPr/>
        <p:txBody>
          <a:bodyPr/>
          <a:lstStyle/>
          <a:p>
            <a:r>
              <a:rPr lang="pt-PT" dirty="0" err="1" smtClean="0"/>
              <a:t>Weaknesses</a:t>
            </a:r>
            <a:endParaRPr lang="pt-PT" dirty="0"/>
          </a:p>
        </p:txBody>
      </p:sp>
      <p:sp>
        <p:nvSpPr>
          <p:cNvPr id="11" name="Content Placeholder 10"/>
          <p:cNvSpPr>
            <a:spLocks noGrp="1"/>
          </p:cNvSpPr>
          <p:nvPr>
            <p:ph sz="quarter" idx="4"/>
          </p:nvPr>
        </p:nvSpPr>
        <p:spPr/>
        <p:txBody>
          <a:bodyPr/>
          <a:lstStyle/>
          <a:p>
            <a:r>
              <a:rPr lang="pt-PT" b="1" dirty="0" err="1" smtClean="0"/>
              <a:t>Unpopulated</a:t>
            </a:r>
            <a:r>
              <a:rPr lang="pt-PT" b="1" dirty="0" smtClean="0"/>
              <a:t> EM</a:t>
            </a:r>
          </a:p>
          <a:p>
            <a:r>
              <a:rPr lang="pt-PT" dirty="0" err="1" smtClean="0"/>
              <a:t>Looking</a:t>
            </a:r>
            <a:r>
              <a:rPr lang="pt-PT" dirty="0" smtClean="0"/>
              <a:t> for </a:t>
            </a:r>
            <a:r>
              <a:rPr lang="pt-PT" dirty="0" err="1" smtClean="0"/>
              <a:t>the</a:t>
            </a:r>
            <a:r>
              <a:rPr lang="pt-PT" dirty="0" smtClean="0"/>
              <a:t> </a:t>
            </a:r>
            <a:r>
              <a:rPr lang="pt-PT" dirty="0" err="1" smtClean="0"/>
              <a:t>right</a:t>
            </a:r>
            <a:r>
              <a:rPr lang="pt-PT" dirty="0" smtClean="0"/>
              <a:t> policies</a:t>
            </a:r>
          </a:p>
          <a:p>
            <a:r>
              <a:rPr lang="pt-PT" dirty="0" err="1" smtClean="0"/>
              <a:t>What</a:t>
            </a:r>
            <a:r>
              <a:rPr lang="pt-PT" dirty="0" smtClean="0"/>
              <a:t> are </a:t>
            </a:r>
            <a:r>
              <a:rPr lang="pt-PT" dirty="0" err="1" smtClean="0"/>
              <a:t>the</a:t>
            </a:r>
            <a:r>
              <a:rPr lang="pt-PT" dirty="0" smtClean="0"/>
              <a:t> incentives?</a:t>
            </a:r>
          </a:p>
          <a:p>
            <a:r>
              <a:rPr lang="pt-PT" dirty="0" smtClean="0"/>
              <a:t>Interfaces to WP4 </a:t>
            </a:r>
            <a:r>
              <a:rPr lang="pt-PT" dirty="0" err="1" smtClean="0"/>
              <a:t>and</a:t>
            </a:r>
            <a:r>
              <a:rPr lang="pt-PT" dirty="0" smtClean="0"/>
              <a:t> WP5?</a:t>
            </a:r>
          </a:p>
          <a:p>
            <a:pPr>
              <a:buNone/>
            </a:pPr>
            <a:endParaRPr lang="pt-PT" dirty="0" smtClean="0"/>
          </a:p>
          <a:p>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WP3 SWOT </a:t>
            </a:r>
            <a:r>
              <a:rPr lang="pt-PT" dirty="0" err="1" smtClean="0"/>
              <a:t>Analysis</a:t>
            </a:r>
            <a:r>
              <a:rPr lang="pt-PT" dirty="0" smtClean="0"/>
              <a:t> </a:t>
            </a:r>
            <a:endParaRPr lang="pt-PT" dirty="0"/>
          </a:p>
        </p:txBody>
      </p:sp>
      <p:sp>
        <p:nvSpPr>
          <p:cNvPr id="8" name="Text Placeholder 7"/>
          <p:cNvSpPr>
            <a:spLocks noGrp="1"/>
          </p:cNvSpPr>
          <p:nvPr>
            <p:ph type="body" idx="1"/>
          </p:nvPr>
        </p:nvSpPr>
        <p:spPr/>
        <p:txBody>
          <a:bodyPr/>
          <a:lstStyle/>
          <a:p>
            <a:r>
              <a:rPr lang="pt-PT" dirty="0" err="1" smtClean="0"/>
              <a:t>Opportunities</a:t>
            </a:r>
            <a:endParaRPr lang="pt-PT" dirty="0"/>
          </a:p>
        </p:txBody>
      </p:sp>
      <p:sp>
        <p:nvSpPr>
          <p:cNvPr id="9" name="Content Placeholder 8"/>
          <p:cNvSpPr>
            <a:spLocks noGrp="1"/>
          </p:cNvSpPr>
          <p:nvPr>
            <p:ph sz="half" idx="2"/>
          </p:nvPr>
        </p:nvSpPr>
        <p:spPr/>
        <p:txBody>
          <a:bodyPr/>
          <a:lstStyle/>
          <a:p>
            <a:r>
              <a:rPr lang="pt-PT" dirty="0" err="1" smtClean="0"/>
              <a:t>Epiwork</a:t>
            </a:r>
            <a:r>
              <a:rPr lang="pt-PT" dirty="0" smtClean="0"/>
              <a:t> </a:t>
            </a:r>
            <a:r>
              <a:rPr lang="pt-PT" dirty="0" err="1" smtClean="0"/>
              <a:t>testbed</a:t>
            </a:r>
            <a:endParaRPr lang="pt-PT" dirty="0" smtClean="0"/>
          </a:p>
          <a:p>
            <a:r>
              <a:rPr lang="pt-PT" dirty="0" err="1" smtClean="0"/>
              <a:t>Creation</a:t>
            </a:r>
            <a:r>
              <a:rPr lang="pt-PT" dirty="0" smtClean="0"/>
              <a:t> </a:t>
            </a:r>
            <a:r>
              <a:rPr lang="pt-PT" dirty="0" err="1" smtClean="0"/>
              <a:t>of</a:t>
            </a:r>
            <a:r>
              <a:rPr lang="pt-PT" dirty="0" smtClean="0"/>
              <a:t> a </a:t>
            </a:r>
            <a:r>
              <a:rPr lang="pt-PT" dirty="0" err="1" smtClean="0"/>
              <a:t>baseline</a:t>
            </a:r>
            <a:r>
              <a:rPr lang="pt-PT" dirty="0" smtClean="0"/>
              <a:t> for </a:t>
            </a:r>
            <a:r>
              <a:rPr lang="pt-PT" dirty="0" err="1" smtClean="0"/>
              <a:t>epidemic</a:t>
            </a:r>
            <a:r>
              <a:rPr lang="pt-PT" dirty="0" smtClean="0"/>
              <a:t> </a:t>
            </a:r>
            <a:r>
              <a:rPr lang="pt-PT" dirty="0" err="1" smtClean="0"/>
              <a:t>modelling</a:t>
            </a:r>
            <a:endParaRPr lang="pt-PT" dirty="0" smtClean="0"/>
          </a:p>
          <a:p>
            <a:r>
              <a:rPr lang="pt-PT" dirty="0" err="1" smtClean="0"/>
              <a:t>Showcase</a:t>
            </a:r>
            <a:r>
              <a:rPr lang="pt-PT" dirty="0" smtClean="0"/>
              <a:t> for </a:t>
            </a:r>
            <a:r>
              <a:rPr lang="pt-PT" dirty="0" err="1" smtClean="0"/>
              <a:t>partners</a:t>
            </a:r>
            <a:r>
              <a:rPr lang="pt-PT" dirty="0" smtClean="0"/>
              <a:t>’ outputs</a:t>
            </a:r>
            <a:endParaRPr lang="pt-PT" dirty="0"/>
          </a:p>
        </p:txBody>
      </p:sp>
      <p:sp>
        <p:nvSpPr>
          <p:cNvPr id="10" name="Text Placeholder 9"/>
          <p:cNvSpPr>
            <a:spLocks noGrp="1"/>
          </p:cNvSpPr>
          <p:nvPr>
            <p:ph type="body" sz="quarter" idx="3"/>
          </p:nvPr>
        </p:nvSpPr>
        <p:spPr/>
        <p:txBody>
          <a:bodyPr/>
          <a:lstStyle/>
          <a:p>
            <a:r>
              <a:rPr lang="pt-PT" dirty="0" err="1" smtClean="0"/>
              <a:t>Threats</a:t>
            </a:r>
            <a:endParaRPr lang="pt-PT" dirty="0"/>
          </a:p>
        </p:txBody>
      </p:sp>
      <p:sp>
        <p:nvSpPr>
          <p:cNvPr id="11" name="Content Placeholder 10"/>
          <p:cNvSpPr>
            <a:spLocks noGrp="1"/>
          </p:cNvSpPr>
          <p:nvPr>
            <p:ph sz="quarter" idx="4"/>
          </p:nvPr>
        </p:nvSpPr>
        <p:spPr/>
        <p:txBody>
          <a:bodyPr/>
          <a:lstStyle/>
          <a:p>
            <a:r>
              <a:rPr lang="pt-PT" dirty="0" err="1" smtClean="0"/>
              <a:t>Consortium</a:t>
            </a:r>
            <a:r>
              <a:rPr lang="pt-PT" dirty="0" smtClean="0"/>
              <a:t> </a:t>
            </a:r>
            <a:r>
              <a:rPr lang="pt-PT" dirty="0" err="1" smtClean="0"/>
              <a:t>enters</a:t>
            </a:r>
            <a:r>
              <a:rPr lang="pt-PT" dirty="0" smtClean="0"/>
              <a:t> “</a:t>
            </a:r>
            <a:r>
              <a:rPr lang="pt-PT" dirty="0" err="1" smtClean="0"/>
              <a:t>everyone</a:t>
            </a:r>
            <a:r>
              <a:rPr lang="pt-PT" dirty="0" smtClean="0"/>
              <a:t> for </a:t>
            </a:r>
            <a:r>
              <a:rPr lang="pt-PT" dirty="0" err="1" smtClean="0"/>
              <a:t>himself</a:t>
            </a:r>
            <a:r>
              <a:rPr lang="pt-PT" dirty="0" smtClean="0"/>
              <a:t>” </a:t>
            </a:r>
            <a:r>
              <a:rPr lang="pt-PT" dirty="0" err="1" smtClean="0"/>
              <a:t>mode</a:t>
            </a:r>
            <a:r>
              <a:rPr lang="pt-PT" dirty="0" smtClean="0"/>
              <a:t>.</a:t>
            </a:r>
          </a:p>
          <a:p>
            <a:r>
              <a:rPr lang="pt-PT" dirty="0" smtClean="0"/>
              <a:t>“</a:t>
            </a:r>
            <a:r>
              <a:rPr lang="pt-PT" dirty="0" err="1" smtClean="0"/>
              <a:t>Somebody</a:t>
            </a:r>
            <a:r>
              <a:rPr lang="pt-PT" dirty="0" smtClean="0"/>
              <a:t> </a:t>
            </a:r>
            <a:r>
              <a:rPr lang="pt-PT" dirty="0" err="1" smtClean="0"/>
              <a:t>will</a:t>
            </a:r>
            <a:r>
              <a:rPr lang="pt-PT" dirty="0" smtClean="0"/>
              <a:t> </a:t>
            </a:r>
            <a:r>
              <a:rPr lang="pt-PT" dirty="0" err="1" smtClean="0"/>
              <a:t>take</a:t>
            </a:r>
            <a:r>
              <a:rPr lang="pt-PT" dirty="0" smtClean="0"/>
              <a:t> </a:t>
            </a:r>
            <a:r>
              <a:rPr lang="pt-PT" dirty="0" err="1" smtClean="0"/>
              <a:t>care</a:t>
            </a:r>
            <a:r>
              <a:rPr lang="pt-PT" dirty="0" smtClean="0"/>
              <a:t> </a:t>
            </a:r>
            <a:r>
              <a:rPr lang="pt-PT" dirty="0" err="1" smtClean="0"/>
              <a:t>of</a:t>
            </a:r>
            <a:r>
              <a:rPr lang="pt-PT" dirty="0" smtClean="0"/>
              <a:t> </a:t>
            </a:r>
            <a:r>
              <a:rPr lang="pt-PT" dirty="0" err="1" smtClean="0"/>
              <a:t>that</a:t>
            </a:r>
            <a:r>
              <a:rPr lang="pt-PT" dirty="0" smtClean="0"/>
              <a:t>” </a:t>
            </a:r>
            <a:r>
              <a:rPr lang="pt-PT" dirty="0" err="1" smtClean="0"/>
              <a:t>attitude</a:t>
            </a:r>
            <a:endParaRPr lang="pt-PT" dirty="0" smtClean="0"/>
          </a:p>
          <a:p>
            <a:r>
              <a:rPr lang="pt-PT" dirty="0" smtClean="0"/>
              <a:t>EM </a:t>
            </a:r>
            <a:r>
              <a:rPr lang="pt-PT" dirty="0" err="1" smtClean="0"/>
              <a:t>perceived</a:t>
            </a:r>
            <a:r>
              <a:rPr lang="pt-PT" dirty="0" smtClean="0"/>
              <a:t> as a </a:t>
            </a:r>
            <a:r>
              <a:rPr lang="pt-PT" dirty="0" err="1" smtClean="0"/>
              <a:t>very</a:t>
            </a:r>
            <a:r>
              <a:rPr lang="pt-PT" dirty="0" smtClean="0"/>
              <a:t> </a:t>
            </a:r>
            <a:r>
              <a:rPr lang="pt-PT" dirty="0" err="1" smtClean="0"/>
              <a:t>expensive</a:t>
            </a:r>
            <a:r>
              <a:rPr lang="pt-PT" dirty="0" smtClean="0"/>
              <a:t>, </a:t>
            </a:r>
            <a:r>
              <a:rPr lang="pt-PT" dirty="0" err="1" smtClean="0"/>
              <a:t>complex</a:t>
            </a:r>
            <a:r>
              <a:rPr lang="pt-PT" dirty="0" smtClean="0"/>
              <a:t> </a:t>
            </a:r>
            <a:r>
              <a:rPr lang="pt-PT" dirty="0" err="1" smtClean="0"/>
              <a:t>and</a:t>
            </a:r>
            <a:r>
              <a:rPr lang="pt-PT" dirty="0" smtClean="0"/>
              <a:t> </a:t>
            </a:r>
            <a:r>
              <a:rPr lang="pt-PT" dirty="0" err="1" smtClean="0"/>
              <a:t>useless</a:t>
            </a:r>
            <a:r>
              <a:rPr lang="pt-PT" dirty="0" smtClean="0"/>
              <a:t> cache</a:t>
            </a:r>
            <a:endParaRPr lang="pt-PT" dirty="0"/>
          </a:p>
        </p:txBody>
      </p:sp>
      <p:sp>
        <p:nvSpPr>
          <p:cNvPr id="4" name="Footer Placeholder 3"/>
          <p:cNvSpPr>
            <a:spLocks noGrp="1"/>
          </p:cNvSpPr>
          <p:nvPr>
            <p:ph type="ftr" sz="quarter" idx="11"/>
          </p:nvPr>
        </p:nvSpPr>
        <p:spPr/>
        <p:txBody>
          <a:bodyPr/>
          <a:lstStyle/>
          <a:p>
            <a:r>
              <a:rPr lang="en-US" smtClean="0"/>
              <a:t>24 Mar 2010 -  Epiwork Review Brussels</a:t>
            </a:r>
            <a:endParaRPr lang="pt-BR"/>
          </a:p>
        </p:txBody>
      </p:sp>
      <p:sp>
        <p:nvSpPr>
          <p:cNvPr id="5" name="Slide Number Placeholder 4"/>
          <p:cNvSpPr>
            <a:spLocks noGrp="1"/>
          </p:cNvSpPr>
          <p:nvPr>
            <p:ph type="sldNum" sz="quarter" idx="12"/>
          </p:nvPr>
        </p:nvSpPr>
        <p:spPr/>
        <p:txBody>
          <a:bodyPr/>
          <a:lstStyle/>
          <a:p>
            <a:fld id="{3C86464C-A287-8948-B766-CCF42A75DB07}" type="slidenum">
              <a:rPr lang="en-US" smtClean="0"/>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Todo </a:t>
            </a:r>
            <a:r>
              <a:rPr lang="pt-PT" dirty="0" err="1" smtClean="0"/>
              <a:t>list</a:t>
            </a:r>
            <a:r>
              <a:rPr lang="pt-PT" dirty="0" smtClean="0"/>
              <a:t> </a:t>
            </a:r>
            <a:r>
              <a:rPr lang="pt-PT" dirty="0" err="1" smtClean="0"/>
              <a:t>and</a:t>
            </a:r>
            <a:r>
              <a:rPr lang="pt-PT" dirty="0" smtClean="0"/>
              <a:t> </a:t>
            </a:r>
            <a:r>
              <a:rPr lang="pt-PT" dirty="0" err="1" smtClean="0"/>
              <a:t>planning</a:t>
            </a:r>
            <a:endParaRPr lang="pt-PT" dirty="0"/>
          </a:p>
        </p:txBody>
      </p:sp>
      <p:sp>
        <p:nvSpPr>
          <p:cNvPr id="12" name="Content Placeholder 11"/>
          <p:cNvSpPr>
            <a:spLocks noGrp="1"/>
          </p:cNvSpPr>
          <p:nvPr>
            <p:ph idx="1"/>
          </p:nvPr>
        </p:nvSpPr>
        <p:spPr/>
        <p:txBody>
          <a:bodyPr/>
          <a:lstStyle/>
          <a:p>
            <a:pPr>
              <a:buFont typeface="+mj-lt"/>
              <a:buAutoNum type="arabicPeriod"/>
            </a:pPr>
            <a:r>
              <a:rPr lang="pt-PT" dirty="0" err="1" smtClean="0"/>
              <a:t>Populate</a:t>
            </a:r>
            <a:r>
              <a:rPr lang="pt-PT" dirty="0" smtClean="0"/>
              <a:t> </a:t>
            </a:r>
            <a:r>
              <a:rPr lang="pt-PT" dirty="0" err="1" smtClean="0"/>
              <a:t>Repository</a:t>
            </a:r>
            <a:endParaRPr lang="pt-PT" dirty="0" smtClean="0"/>
          </a:p>
          <a:p>
            <a:pPr>
              <a:buFont typeface="+mj-lt"/>
              <a:buAutoNum type="arabicPeriod"/>
            </a:pPr>
            <a:r>
              <a:rPr lang="pt-PT" dirty="0" err="1" smtClean="0"/>
              <a:t>Linked</a:t>
            </a:r>
            <a:r>
              <a:rPr lang="pt-PT" dirty="0" smtClean="0"/>
              <a:t> </a:t>
            </a:r>
            <a:r>
              <a:rPr lang="pt-PT" dirty="0" err="1" smtClean="0"/>
              <a:t>Epidemic</a:t>
            </a:r>
            <a:r>
              <a:rPr lang="pt-PT" dirty="0" smtClean="0"/>
              <a:t> Data</a:t>
            </a:r>
          </a:p>
          <a:p>
            <a:pPr>
              <a:buFont typeface="+mj-lt"/>
              <a:buAutoNum type="arabicPeriod"/>
            </a:pPr>
            <a:r>
              <a:rPr lang="pt-PT" dirty="0" err="1" smtClean="0"/>
              <a:t>Ethics</a:t>
            </a:r>
            <a:r>
              <a:rPr lang="pt-PT" dirty="0" smtClean="0"/>
              <a:t>, </a:t>
            </a:r>
            <a:r>
              <a:rPr lang="pt-PT" dirty="0" err="1" smtClean="0"/>
              <a:t>Privacy</a:t>
            </a:r>
            <a:r>
              <a:rPr lang="pt-PT" dirty="0" smtClean="0"/>
              <a:t> </a:t>
            </a:r>
            <a:r>
              <a:rPr lang="pt-PT" dirty="0" err="1" smtClean="0"/>
              <a:t>and</a:t>
            </a:r>
            <a:r>
              <a:rPr lang="pt-PT" dirty="0" smtClean="0"/>
              <a:t> </a:t>
            </a:r>
            <a:r>
              <a:rPr lang="pt-PT" dirty="0" err="1" smtClean="0"/>
              <a:t>Anonimization</a:t>
            </a:r>
            <a:endParaRPr lang="pt-PT" dirty="0" smtClean="0"/>
          </a:p>
          <a:p>
            <a:pPr>
              <a:buFont typeface="+mj-lt"/>
              <a:buAutoNum type="arabicPeriod"/>
            </a:pPr>
            <a:r>
              <a:rPr lang="pt-PT" dirty="0" smtClean="0"/>
              <a:t>Access </a:t>
            </a:r>
            <a:r>
              <a:rPr lang="pt-PT" dirty="0" err="1" smtClean="0"/>
              <a:t>control</a:t>
            </a:r>
            <a:r>
              <a:rPr lang="pt-PT" dirty="0" smtClean="0"/>
              <a:t> policies</a:t>
            </a:r>
          </a:p>
          <a:p>
            <a:pPr>
              <a:buFont typeface="+mj-lt"/>
              <a:buAutoNum type="arabicPeriod"/>
            </a:pPr>
            <a:r>
              <a:rPr lang="pt-PT" dirty="0" err="1" smtClean="0"/>
              <a:t>Dataset</a:t>
            </a:r>
            <a:r>
              <a:rPr lang="pt-PT" dirty="0" smtClean="0"/>
              <a:t> </a:t>
            </a:r>
            <a:r>
              <a:rPr lang="pt-PT" dirty="0" err="1" smtClean="0"/>
              <a:t>selection</a:t>
            </a:r>
            <a:r>
              <a:rPr lang="pt-PT" dirty="0" smtClean="0"/>
              <a:t> </a:t>
            </a:r>
            <a:r>
              <a:rPr lang="pt-PT" dirty="0" err="1" smtClean="0"/>
              <a:t>generation</a:t>
            </a:r>
            <a:endParaRPr lang="pt-PT" dirty="0" smtClean="0"/>
          </a:p>
          <a:p>
            <a:pPr>
              <a:buFont typeface="+mj-lt"/>
              <a:buAutoNum type="arabicPeriod"/>
            </a:pPr>
            <a:r>
              <a:rPr lang="pt-PT" dirty="0" err="1" smtClean="0"/>
              <a:t>Distributed</a:t>
            </a:r>
            <a:r>
              <a:rPr lang="pt-PT" dirty="0" smtClean="0"/>
              <a:t> </a:t>
            </a:r>
            <a:r>
              <a:rPr lang="pt-PT" dirty="0" err="1" smtClean="0"/>
              <a:t>Authentication</a:t>
            </a:r>
            <a:endParaRPr lang="pt-PT" dirty="0" smtClean="0"/>
          </a:p>
          <a:p>
            <a:pPr>
              <a:buFont typeface="+mj-lt"/>
              <a:buAutoNum type="arabicPeriod"/>
            </a:pPr>
            <a:r>
              <a:rPr lang="pt-PT" dirty="0" err="1" smtClean="0"/>
              <a:t>Replicate</a:t>
            </a:r>
            <a:r>
              <a:rPr lang="pt-PT" dirty="0" smtClean="0"/>
              <a:t> EM </a:t>
            </a:r>
            <a:r>
              <a:rPr lang="pt-PT" dirty="0" err="1" smtClean="0"/>
              <a:t>node</a:t>
            </a:r>
            <a:endParaRPr lang="pt-PT" dirty="0" smtClean="0"/>
          </a:p>
          <a:p>
            <a:pPr>
              <a:buFont typeface="+mj-lt"/>
              <a:buAutoNum type="arabicPeriod"/>
            </a:pPr>
            <a:endParaRPr lang="pt-PT" dirty="0" smtClean="0"/>
          </a:p>
          <a:p>
            <a:pPr>
              <a:buFont typeface="+mj-lt"/>
              <a:buAutoNum type="arabicPeriod"/>
            </a:pPr>
            <a:endParaRPr lang="pt-PT" dirty="0"/>
          </a:p>
        </p:txBody>
      </p:sp>
      <p:sp>
        <p:nvSpPr>
          <p:cNvPr id="7" name="Footer Placeholder 6"/>
          <p:cNvSpPr>
            <a:spLocks noGrp="1"/>
          </p:cNvSpPr>
          <p:nvPr>
            <p:ph type="ftr" sz="quarter" idx="11"/>
          </p:nvPr>
        </p:nvSpPr>
        <p:spPr/>
        <p:txBody>
          <a:bodyPr/>
          <a:lstStyle/>
          <a:p>
            <a:r>
              <a:rPr lang="en-US" smtClean="0"/>
              <a:t>24 Mar 2010 -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pt-PT" dirty="0" err="1" smtClean="0"/>
              <a:t>Scheduled</a:t>
            </a:r>
            <a:r>
              <a:rPr lang="pt-PT" dirty="0" smtClean="0"/>
              <a:t> </a:t>
            </a:r>
            <a:r>
              <a:rPr lang="pt-PT" dirty="0" err="1" smtClean="0"/>
              <a:t>Deliverables</a:t>
            </a:r>
            <a:endParaRPr lang="pt-PT" dirty="0"/>
          </a:p>
        </p:txBody>
      </p:sp>
      <p:sp>
        <p:nvSpPr>
          <p:cNvPr id="7" name="Footer Placeholder 6"/>
          <p:cNvSpPr>
            <a:spLocks noGrp="1"/>
          </p:cNvSpPr>
          <p:nvPr>
            <p:ph type="ftr" sz="quarter" idx="11"/>
          </p:nvPr>
        </p:nvSpPr>
        <p:spPr/>
        <p:txBody>
          <a:bodyPr/>
          <a:lstStyle/>
          <a:p>
            <a:r>
              <a:rPr lang="en-US" smtClean="0"/>
              <a:t>24 Mar 2010 -  Epiwork Review Brussels</a:t>
            </a:r>
            <a:endParaRPr lang="pt-BR"/>
          </a:p>
        </p:txBody>
      </p:sp>
      <p:sp>
        <p:nvSpPr>
          <p:cNvPr id="8" name="Slide Number Placeholder 7"/>
          <p:cNvSpPr>
            <a:spLocks noGrp="1"/>
          </p:cNvSpPr>
          <p:nvPr>
            <p:ph type="sldNum" sz="quarter" idx="12"/>
          </p:nvPr>
        </p:nvSpPr>
        <p:spPr/>
        <p:txBody>
          <a:bodyPr/>
          <a:lstStyle/>
          <a:p>
            <a:fld id="{8835E71E-AB71-EB45-8FBF-448D8298FAAD}" type="slidenum">
              <a:rPr lang="en-US" smtClean="0"/>
              <a:pPr/>
              <a:t>54</a:t>
            </a:fld>
            <a:endParaRPr lang="en-US"/>
          </a:p>
        </p:txBody>
      </p:sp>
      <p:grpSp>
        <p:nvGrpSpPr>
          <p:cNvPr id="2" name="Group 11"/>
          <p:cNvGrpSpPr/>
          <p:nvPr/>
        </p:nvGrpSpPr>
        <p:grpSpPr>
          <a:xfrm>
            <a:off x="825500" y="2057400"/>
            <a:ext cx="8255000" cy="2819400"/>
            <a:chOff x="228600" y="3581401"/>
            <a:chExt cx="8610600" cy="2378709"/>
          </a:xfrm>
        </p:grpSpPr>
        <p:pic>
          <p:nvPicPr>
            <p:cNvPr id="10" name="Picture 9"/>
            <p:cNvPicPr>
              <a:picLocks noChangeAspect="1"/>
            </p:cNvPicPr>
            <p:nvPr/>
          </p:nvPicPr>
          <p:blipFill>
            <a:blip r:embed="rId3"/>
            <a:stretch>
              <a:fillRect/>
            </a:stretch>
          </p:blipFill>
          <p:spPr>
            <a:xfrm>
              <a:off x="228600" y="4095701"/>
              <a:ext cx="8604250" cy="1864409"/>
            </a:xfrm>
            <a:prstGeom prst="rect">
              <a:avLst/>
            </a:prstGeom>
          </p:spPr>
        </p:pic>
        <p:pic>
          <p:nvPicPr>
            <p:cNvPr id="11" name="Picture 10"/>
            <p:cNvPicPr>
              <a:picLocks noChangeAspect="1"/>
            </p:cNvPicPr>
            <p:nvPr/>
          </p:nvPicPr>
          <p:blipFill>
            <a:blip r:embed="rId4"/>
            <a:stretch>
              <a:fillRect/>
            </a:stretch>
          </p:blipFill>
          <p:spPr>
            <a:xfrm>
              <a:off x="228600" y="3581401"/>
              <a:ext cx="8610600" cy="492831"/>
            </a:xfrm>
            <a:prstGeom prst="rect">
              <a:avLst/>
            </a:prstGeom>
          </p:spPr>
        </p:pic>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distribution europe-1"/>
          <p:cNvPicPr/>
          <p:nvPr/>
        </p:nvPicPr>
        <p:blipFill>
          <a:blip r:embed="rId3"/>
          <a:srcRect/>
          <a:stretch>
            <a:fillRect/>
          </a:stretch>
        </p:blipFill>
        <p:spPr bwMode="auto">
          <a:xfrm>
            <a:off x="3581400" y="457200"/>
            <a:ext cx="5867400" cy="4614066"/>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75A8CA83-5A82-4145-A6AC-33E38FE67D01}" type="slidenum">
              <a:rPr lang="en-US" smtClean="0"/>
              <a:pPr/>
              <a:t>55</a:t>
            </a:fld>
            <a:endParaRPr lang="en-US" dirty="0"/>
          </a:p>
        </p:txBody>
      </p:sp>
      <p:pic>
        <p:nvPicPr>
          <p:cNvPr id="17" name="Picture 16"/>
          <p:cNvPicPr>
            <a:picLocks noChangeAspect="1"/>
          </p:cNvPicPr>
          <p:nvPr/>
        </p:nvPicPr>
        <p:blipFill>
          <a:blip r:embed="rId4"/>
          <a:stretch>
            <a:fillRect/>
          </a:stretch>
        </p:blipFill>
        <p:spPr>
          <a:xfrm>
            <a:off x="304800" y="381000"/>
            <a:ext cx="5689600" cy="1028970"/>
          </a:xfrm>
          <a:prstGeom prst="rect">
            <a:avLst/>
          </a:prstGeom>
        </p:spPr>
      </p:pic>
      <p:pic>
        <p:nvPicPr>
          <p:cNvPr id="18" name="Picture 17"/>
          <p:cNvPicPr>
            <a:picLocks noChangeAspect="1"/>
          </p:cNvPicPr>
          <p:nvPr/>
        </p:nvPicPr>
        <p:blipFill>
          <a:blip r:embed="rId5"/>
          <a:stretch>
            <a:fillRect/>
          </a:stretch>
        </p:blipFill>
        <p:spPr>
          <a:xfrm>
            <a:off x="381000" y="5486400"/>
            <a:ext cx="1041400" cy="952500"/>
          </a:xfrm>
          <a:prstGeom prst="rect">
            <a:avLst/>
          </a:prstGeom>
        </p:spPr>
      </p:pic>
      <p:pic>
        <p:nvPicPr>
          <p:cNvPr id="19" name="Picture 18"/>
          <p:cNvPicPr>
            <a:picLocks noChangeAspect="1"/>
          </p:cNvPicPr>
          <p:nvPr/>
        </p:nvPicPr>
        <p:blipFill>
          <a:blip r:embed="rId6"/>
          <a:stretch>
            <a:fillRect/>
          </a:stretch>
        </p:blipFill>
        <p:spPr>
          <a:xfrm>
            <a:off x="457200" y="4495800"/>
            <a:ext cx="787400" cy="546100"/>
          </a:xfrm>
          <a:prstGeom prst="rect">
            <a:avLst/>
          </a:prstGeom>
        </p:spPr>
      </p:pic>
      <p:sp>
        <p:nvSpPr>
          <p:cNvPr id="23" name="Rectangle 22"/>
          <p:cNvSpPr/>
          <p:nvPr/>
        </p:nvSpPr>
        <p:spPr bwMode="auto">
          <a:xfrm>
            <a:off x="2286000" y="5791200"/>
            <a:ext cx="6629400" cy="838200"/>
          </a:xfrm>
          <a:prstGeom prst="rect">
            <a:avLst/>
          </a:prstGeom>
          <a:ln>
            <a:headEnd type="none" w="sm" len="sm"/>
            <a:tailEnd type="none" w="sm" len="sm"/>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cene3d>
              <a:camera prst="orthographicFront"/>
              <a:lightRig rig="threePt" dir="t"/>
            </a:scene3d>
            <a:sp3d extrusionH="57150">
              <a:bevelT w="38100" h="38100"/>
            </a:sp3d>
          </a:bodyPr>
          <a:lstStyle/>
          <a:p>
            <a:pPr algn="ctr" eaLnBrk="1" hangingPunct="1"/>
            <a:r>
              <a:rPr lang="pt-PT" sz="3200" dirty="0" smtClean="0">
                <a:solidFill>
                  <a:schemeClr val="tx1"/>
                </a:solidFill>
                <a:latin typeface="Courier"/>
                <a:cs typeface="Courier"/>
              </a:rPr>
              <a:t>http://</a:t>
            </a:r>
            <a:r>
              <a:rPr lang="pt-PT" sz="3200" dirty="0" err="1" smtClean="0">
                <a:solidFill>
                  <a:schemeClr val="tx1"/>
                </a:solidFill>
                <a:latin typeface="Courier"/>
                <a:cs typeface="Courier"/>
              </a:rPr>
              <a:t>www.epiwork.eu</a:t>
            </a:r>
            <a:endParaRPr lang="pt-PT" sz="3200" dirty="0" smtClean="0">
              <a:solidFill>
                <a:schemeClr val="tx1"/>
              </a:solidFill>
              <a:latin typeface="Courier"/>
              <a:cs typeface="Courier"/>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pt-PT" sz="3200" b="0" i="0" u="none" strike="noStrike" cap="none" normalizeH="0" baseline="0" dirty="0">
              <a:ln>
                <a:noFill/>
              </a:ln>
              <a:solidFill>
                <a:schemeClr val="tx1"/>
              </a:solidFill>
              <a:effectLst/>
              <a:latin typeface="Courier"/>
              <a:cs typeface="Courier"/>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Scheduled</a:t>
            </a:r>
            <a:r>
              <a:rPr lang="pt-PT" dirty="0" smtClean="0"/>
              <a:t> </a:t>
            </a:r>
            <a:r>
              <a:rPr lang="pt-PT" dirty="0" err="1" smtClean="0"/>
              <a:t>Deliverables</a:t>
            </a:r>
            <a:r>
              <a:rPr lang="pt-PT" dirty="0" smtClean="0"/>
              <a:t> WP3</a:t>
            </a:r>
            <a:endParaRPr lang="pt-PT" dirty="0"/>
          </a:p>
        </p:txBody>
      </p:sp>
      <p:sp>
        <p:nvSpPr>
          <p:cNvPr id="3" name="Footer Placeholder 2"/>
          <p:cNvSpPr>
            <a:spLocks noGrp="1"/>
          </p:cNvSpPr>
          <p:nvPr>
            <p:ph type="ftr" sz="quarter" idx="11"/>
          </p:nvPr>
        </p:nvSpPr>
        <p:spPr/>
        <p:txBody>
          <a:bodyPr/>
          <a:lstStyle/>
          <a:p>
            <a:r>
              <a:rPr lang="en-US" smtClean="0"/>
              <a:t>24 Mar 2010 -  Epiwork Review Brussels</a:t>
            </a:r>
            <a:endParaRPr lang="pt-BR"/>
          </a:p>
        </p:txBody>
      </p:sp>
      <p:sp>
        <p:nvSpPr>
          <p:cNvPr id="4" name="Slide Number Placeholder 3"/>
          <p:cNvSpPr>
            <a:spLocks noGrp="1"/>
          </p:cNvSpPr>
          <p:nvPr>
            <p:ph type="sldNum" sz="quarter" idx="12"/>
          </p:nvPr>
        </p:nvSpPr>
        <p:spPr/>
        <p:txBody>
          <a:bodyPr/>
          <a:lstStyle/>
          <a:p>
            <a:fld id="{3A33A27A-C41A-1043-B0D4-9F08939C9BB9}" type="slidenum">
              <a:rPr lang="en-US" smtClean="0"/>
              <a:pPr/>
              <a:t>56</a:t>
            </a:fld>
            <a:endParaRPr lang="en-US"/>
          </a:p>
        </p:txBody>
      </p:sp>
      <p:pic>
        <p:nvPicPr>
          <p:cNvPr id="6" name="Picture 5" descr="Picture 3.png"/>
          <p:cNvPicPr>
            <a:picLocks noChangeAspect="1"/>
          </p:cNvPicPr>
          <p:nvPr/>
        </p:nvPicPr>
        <p:blipFill>
          <a:blip r:embed="rId2"/>
          <a:stretch>
            <a:fillRect/>
          </a:stretch>
        </p:blipFill>
        <p:spPr>
          <a:xfrm>
            <a:off x="660400" y="1676401"/>
            <a:ext cx="8337550" cy="4364693"/>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The </a:t>
            </a:r>
            <a:r>
              <a:rPr lang="pt-PT" dirty="0" err="1" smtClean="0"/>
              <a:t>falacies</a:t>
            </a:r>
            <a:r>
              <a:rPr lang="pt-PT" dirty="0" smtClean="0"/>
              <a:t> </a:t>
            </a:r>
            <a:r>
              <a:rPr lang="pt-PT" dirty="0" err="1" smtClean="0"/>
              <a:t>of</a:t>
            </a:r>
            <a:r>
              <a:rPr lang="pt-PT" dirty="0" smtClean="0"/>
              <a:t> </a:t>
            </a:r>
            <a:r>
              <a:rPr lang="pt-PT" dirty="0" err="1" smtClean="0"/>
              <a:t>free-text</a:t>
            </a:r>
            <a:endParaRPr lang="pt-PT" dirty="0"/>
          </a:p>
        </p:txBody>
      </p:sp>
      <p:sp>
        <p:nvSpPr>
          <p:cNvPr id="3" name="Content Placeholder 2"/>
          <p:cNvSpPr>
            <a:spLocks noGrp="1"/>
          </p:cNvSpPr>
          <p:nvPr>
            <p:ph idx="1"/>
          </p:nvPr>
        </p:nvSpPr>
        <p:spPr>
          <a:xfrm>
            <a:off x="685800" y="1676400"/>
            <a:ext cx="8420100" cy="4114800"/>
          </a:xfrm>
        </p:spPr>
        <p:txBody>
          <a:bodyPr/>
          <a:lstStyle/>
          <a:p>
            <a:r>
              <a:rPr lang="en-US" sz="2800" dirty="0" smtClean="0"/>
              <a:t>Initial “proof-of-concept” prototype showed the limitations spanning from annotating the datasets using free text in the meta-data description fields.</a:t>
            </a:r>
          </a:p>
          <a:p>
            <a:r>
              <a:rPr lang="en-US" sz="2800" dirty="0" smtClean="0"/>
              <a:t>A much simpler model, inspired on web2.0 “tags.” EM users will be able to freely annotate their datasets using their own terminologies (also dubbed as “</a:t>
            </a:r>
            <a:r>
              <a:rPr lang="en-US" sz="2800" dirty="0" err="1" smtClean="0"/>
              <a:t>folksonomies</a:t>
            </a:r>
            <a:r>
              <a:rPr lang="en-US" sz="2800" dirty="0" smtClean="0"/>
              <a:t>”). </a:t>
            </a:r>
            <a:endParaRPr lang="pt-PT" sz="2800" dirty="0"/>
          </a:p>
        </p:txBody>
      </p:sp>
      <p:sp>
        <p:nvSpPr>
          <p:cNvPr id="6" name="Slide Number Placeholder 5"/>
          <p:cNvSpPr>
            <a:spLocks noGrp="1"/>
          </p:cNvSpPr>
          <p:nvPr>
            <p:ph type="sldNum" sz="quarter" idx="12"/>
          </p:nvPr>
        </p:nvSpPr>
        <p:spPr/>
        <p:txBody>
          <a:bodyPr/>
          <a:lstStyle/>
          <a:p>
            <a:fld id="{75A8CA83-5A82-4145-A6AC-33E38FE67D01}" type="slidenum">
              <a:rPr lang="en-US" smtClean="0"/>
              <a:pPr/>
              <a:t>57</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420100" cy="1143000"/>
          </a:xfrm>
        </p:spPr>
        <p:txBody>
          <a:bodyPr/>
          <a:lstStyle/>
          <a:p>
            <a:r>
              <a:rPr lang="pt-PT" sz="3600" dirty="0" err="1" smtClean="0"/>
              <a:t>Other</a:t>
            </a:r>
            <a:r>
              <a:rPr lang="pt-PT" sz="3600" dirty="0" smtClean="0"/>
              <a:t> Internet </a:t>
            </a:r>
            <a:r>
              <a:rPr lang="pt-PT" sz="3600" dirty="0" err="1" smtClean="0"/>
              <a:t>Monitoring</a:t>
            </a:r>
            <a:r>
              <a:rPr lang="pt-PT" sz="3600" dirty="0" smtClean="0"/>
              <a:t> </a:t>
            </a:r>
            <a:r>
              <a:rPr lang="pt-PT" sz="3600" dirty="0" err="1" smtClean="0"/>
              <a:t>Sources</a:t>
            </a:r>
            <a:endParaRPr lang="pt-PT" sz="3600"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24 Mar 2010 -  Epiwork Review Brussels</a:t>
            </a:r>
            <a:endParaRPr lang="en-US" dirty="0"/>
          </a:p>
        </p:txBody>
      </p:sp>
      <p:pic>
        <p:nvPicPr>
          <p:cNvPr id="8" name="Picture 7"/>
          <p:cNvPicPr>
            <a:picLocks noChangeAspect="1"/>
          </p:cNvPicPr>
          <p:nvPr/>
        </p:nvPicPr>
        <p:blipFill>
          <a:blip r:embed="rId2"/>
          <a:stretch>
            <a:fillRect/>
          </a:stretch>
        </p:blipFill>
        <p:spPr>
          <a:xfrm>
            <a:off x="177800" y="2743200"/>
            <a:ext cx="9728200" cy="5089216"/>
          </a:xfrm>
          <a:prstGeom prst="rect">
            <a:avLst/>
          </a:prstGeom>
        </p:spPr>
      </p:pic>
      <p:pic>
        <p:nvPicPr>
          <p:cNvPr id="9" name="Picture 8"/>
          <p:cNvPicPr>
            <a:picLocks noChangeAspect="1"/>
          </p:cNvPicPr>
          <p:nvPr/>
        </p:nvPicPr>
        <p:blipFill>
          <a:blip r:embed="rId3"/>
          <a:stretch>
            <a:fillRect/>
          </a:stretch>
        </p:blipFill>
        <p:spPr>
          <a:xfrm>
            <a:off x="914400" y="1143000"/>
            <a:ext cx="3784600" cy="139557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icture 7.png"/>
          <p:cNvPicPr>
            <a:picLocks noChangeAspect="1"/>
          </p:cNvPicPr>
          <p:nvPr/>
        </p:nvPicPr>
        <p:blipFill>
          <a:blip r:embed="rId2"/>
          <a:stretch>
            <a:fillRect/>
          </a:stretch>
        </p:blipFill>
        <p:spPr>
          <a:xfrm>
            <a:off x="0" y="1219200"/>
            <a:ext cx="9906000" cy="4818474"/>
          </a:xfrm>
          <a:prstGeom prst="rect">
            <a:avLst/>
          </a:prstGeom>
        </p:spPr>
      </p:pic>
      <p:sp>
        <p:nvSpPr>
          <p:cNvPr id="2" name="Title 1"/>
          <p:cNvSpPr>
            <a:spLocks noGrp="1"/>
          </p:cNvSpPr>
          <p:nvPr>
            <p:ph type="title"/>
          </p:nvPr>
        </p:nvSpPr>
        <p:spPr>
          <a:xfrm>
            <a:off x="762000" y="228600"/>
            <a:ext cx="8420100" cy="1143000"/>
          </a:xfrm>
        </p:spPr>
        <p:txBody>
          <a:bodyPr/>
          <a:lstStyle/>
          <a:p>
            <a:r>
              <a:rPr lang="pt-PT" sz="3600" dirty="0" err="1" smtClean="0"/>
              <a:t>Other</a:t>
            </a:r>
            <a:r>
              <a:rPr lang="pt-PT" sz="3600" dirty="0" smtClean="0"/>
              <a:t> Internet </a:t>
            </a:r>
            <a:r>
              <a:rPr lang="pt-PT" sz="3600" dirty="0" err="1" smtClean="0"/>
              <a:t>Monitoring</a:t>
            </a:r>
            <a:r>
              <a:rPr lang="pt-PT" sz="3600" dirty="0" smtClean="0"/>
              <a:t> </a:t>
            </a:r>
            <a:r>
              <a:rPr lang="pt-PT" sz="3600" dirty="0" err="1" smtClean="0"/>
              <a:t>Sources</a:t>
            </a:r>
            <a:endParaRPr lang="pt-PT" sz="3600" dirty="0"/>
          </a:p>
        </p:txBody>
      </p:sp>
      <p:sp>
        <p:nvSpPr>
          <p:cNvPr id="4" name="Slide Number Placeholder 3"/>
          <p:cNvSpPr>
            <a:spLocks noGrp="1"/>
          </p:cNvSpPr>
          <p:nvPr>
            <p:ph type="sldNum" sz="quarter" idx="12"/>
          </p:nvPr>
        </p:nvSpPr>
        <p:spPr/>
        <p:txBody>
          <a:bodyPr/>
          <a:lstStyle/>
          <a:p>
            <a:fld id="{75A8CA83-5A82-4145-A6AC-33E38FE67D01}"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24 Mar 2010 -  Epiwork Review Brussels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Linked</a:t>
            </a:r>
            <a:r>
              <a:rPr lang="pt-PT" dirty="0" smtClean="0"/>
              <a:t> Data</a:t>
            </a:r>
            <a:endParaRPr lang="pt-PT" dirty="0"/>
          </a:p>
        </p:txBody>
      </p:sp>
      <p:sp>
        <p:nvSpPr>
          <p:cNvPr id="3" name="Slide Number Placeholder 2"/>
          <p:cNvSpPr>
            <a:spLocks noGrp="1"/>
          </p:cNvSpPr>
          <p:nvPr>
            <p:ph type="sldNum" sz="quarter" idx="12"/>
          </p:nvPr>
        </p:nvSpPr>
        <p:spPr/>
        <p:txBody>
          <a:bodyPr/>
          <a:lstStyle/>
          <a:p>
            <a:fld id="{B48EB274-DABA-3041-BAC3-05CAB0F5F4C6}"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24 Mar 2010 -  Epiwork Review Brussels</a:t>
            </a:r>
            <a:endParaRPr lang="en-US" dirty="0"/>
          </a:p>
        </p:txBody>
      </p:sp>
      <p:pic>
        <p:nvPicPr>
          <p:cNvPr id="4" name="Picture 3"/>
          <p:cNvPicPr>
            <a:picLocks noChangeAspect="1"/>
          </p:cNvPicPr>
          <p:nvPr/>
        </p:nvPicPr>
        <p:blipFill>
          <a:blip r:embed="rId2"/>
          <a:stretch>
            <a:fillRect/>
          </a:stretch>
        </p:blipFill>
        <p:spPr>
          <a:xfrm>
            <a:off x="838200" y="849434"/>
            <a:ext cx="8077200" cy="5932366"/>
          </a:xfrm>
          <a:prstGeom prst="rect">
            <a:avLst/>
          </a:prstGeom>
        </p:spPr>
      </p:pic>
      <p:sp>
        <p:nvSpPr>
          <p:cNvPr id="6" name="Rectangle 5"/>
          <p:cNvSpPr/>
          <p:nvPr/>
        </p:nvSpPr>
        <p:spPr>
          <a:xfrm>
            <a:off x="2286000" y="228600"/>
            <a:ext cx="7331160" cy="707886"/>
          </a:xfrm>
          <a:prstGeom prst="rect">
            <a:avLst/>
          </a:prstGeom>
        </p:spPr>
        <p:txBody>
          <a:bodyPr wrap="square">
            <a:spAutoFit/>
          </a:bodyPr>
          <a:lstStyle/>
          <a:p>
            <a:r>
              <a:rPr lang="en-US" sz="4000" b="1" dirty="0" smtClean="0">
                <a:solidFill>
                  <a:srgbClr val="191966"/>
                </a:solidFill>
                <a:latin typeface="Courier"/>
                <a:cs typeface="Courier"/>
              </a:rPr>
              <a:t>http://</a:t>
            </a:r>
            <a:r>
              <a:rPr lang="en-US" sz="4000" b="1" dirty="0" err="1" smtClean="0">
                <a:solidFill>
                  <a:srgbClr val="191966"/>
                </a:solidFill>
                <a:latin typeface="Courier"/>
                <a:cs typeface="Courier"/>
              </a:rPr>
              <a:t>linkeddata.org</a:t>
            </a:r>
            <a:r>
              <a:rPr lang="en-US" sz="4000" b="1" dirty="0" smtClean="0">
                <a:solidFill>
                  <a:srgbClr val="191966"/>
                </a:solidFill>
                <a:latin typeface="Courier"/>
                <a:cs typeface="Courier"/>
              </a:rPr>
              <a:t>/</a:t>
            </a:r>
            <a:endParaRPr lang="pt-PT" sz="4000" b="1" dirty="0">
              <a:solidFill>
                <a:srgbClr val="191966"/>
              </a:solidFill>
              <a:latin typeface="Courier"/>
              <a:cs typeface="Couri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Data.gov</a:t>
            </a:r>
            <a:endParaRPr lang="pt-PT" dirty="0"/>
          </a:p>
        </p:txBody>
      </p:sp>
      <p:sp>
        <p:nvSpPr>
          <p:cNvPr id="3" name="Footer Placeholder 2"/>
          <p:cNvSpPr>
            <a:spLocks noGrp="1"/>
          </p:cNvSpPr>
          <p:nvPr>
            <p:ph type="ftr" sz="quarter" idx="11"/>
          </p:nvPr>
        </p:nvSpPr>
        <p:spPr/>
        <p:txBody>
          <a:bodyPr/>
          <a:lstStyle/>
          <a:p>
            <a:r>
              <a:rPr lang="en-US" dirty="0" smtClean="0"/>
              <a:t>24 Mar 2010 -  </a:t>
            </a:r>
            <a:r>
              <a:rPr lang="en-US" dirty="0" err="1" smtClean="0"/>
              <a:t>Epiwork</a:t>
            </a:r>
            <a:r>
              <a:rPr lang="en-US" dirty="0" smtClean="0"/>
              <a:t> Review Brussels</a:t>
            </a:r>
            <a:endParaRPr lang="pt-BR" dirty="0"/>
          </a:p>
        </p:txBody>
      </p:sp>
      <p:sp>
        <p:nvSpPr>
          <p:cNvPr id="4" name="Slide Number Placeholder 3"/>
          <p:cNvSpPr>
            <a:spLocks noGrp="1"/>
          </p:cNvSpPr>
          <p:nvPr>
            <p:ph type="sldNum" sz="quarter" idx="12"/>
          </p:nvPr>
        </p:nvSpPr>
        <p:spPr/>
        <p:txBody>
          <a:bodyPr/>
          <a:lstStyle/>
          <a:p>
            <a:fld id="{3A33A27A-C41A-1043-B0D4-9F08939C9BB9}" type="slidenum">
              <a:rPr lang="en-US" smtClean="0"/>
              <a:pPr/>
              <a:t>9</a:t>
            </a:fld>
            <a:endParaRPr lang="en-US"/>
          </a:p>
        </p:txBody>
      </p:sp>
      <p:pic>
        <p:nvPicPr>
          <p:cNvPr id="5" name="Picture 4"/>
          <p:cNvPicPr>
            <a:picLocks noChangeAspect="1"/>
          </p:cNvPicPr>
          <p:nvPr/>
        </p:nvPicPr>
        <p:blipFill>
          <a:blip r:embed="rId2"/>
          <a:stretch>
            <a:fillRect/>
          </a:stretch>
        </p:blipFill>
        <p:spPr>
          <a:xfrm>
            <a:off x="681039" y="685800"/>
            <a:ext cx="9224961" cy="4878842"/>
          </a:xfrm>
          <a:prstGeom prst="rect">
            <a:avLst/>
          </a:prstGeom>
        </p:spPr>
      </p:pic>
    </p:spTree>
  </p:cSld>
  <p:clrMapOvr>
    <a:masterClrMapping/>
  </p:clrMapOvr>
</p:sld>
</file>

<file path=ppt/theme/theme1.xml><?xml version="1.0" encoding="utf-8"?>
<a:theme xmlns:a="http://schemas.openxmlformats.org/drawingml/2006/main" name="aw05-search">
  <a:themeElements>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aw05-search">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aw05-searc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w05-searc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w05-searc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w05-searc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w05-searc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w05-searc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w05-searc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aw01-01-aw-presentation.ppt</Template>
  <TotalTime>22959</TotalTime>
  <Words>8394</Words>
  <Application>Microsoft Macintosh PowerPoint</Application>
  <PresentationFormat>A4 Paper (210x297 mm)</PresentationFormat>
  <Paragraphs>481</Paragraphs>
  <Slides>57</Slides>
  <Notes>28</Notes>
  <HiddenSlides>12</HiddenSlides>
  <MMClips>0</MMClips>
  <ScaleCrop>false</ScaleCrop>
  <HeadingPairs>
    <vt:vector size="4" baseType="variant">
      <vt:variant>
        <vt:lpstr>Design Template</vt:lpstr>
      </vt:variant>
      <vt:variant>
        <vt:i4>1</vt:i4>
      </vt:variant>
      <vt:variant>
        <vt:lpstr>Slide Titles</vt:lpstr>
      </vt:variant>
      <vt:variant>
        <vt:i4>57</vt:i4>
      </vt:variant>
    </vt:vector>
  </HeadingPairs>
  <TitlesOfParts>
    <vt:vector size="58" baseType="lpstr">
      <vt:lpstr>aw05-search</vt:lpstr>
      <vt:lpstr>WP3 – Information Platform</vt:lpstr>
      <vt:lpstr>Epiwork</vt:lpstr>
      <vt:lpstr>Data in Epiwork</vt:lpstr>
      <vt:lpstr>What will be necessary to predict epidemics precisely?</vt:lpstr>
      <vt:lpstr>Slide 5</vt:lpstr>
      <vt:lpstr>Other Internet Monitoring Sources</vt:lpstr>
      <vt:lpstr>Other Internet Monitoring Sources</vt:lpstr>
      <vt:lpstr>Linked Data</vt:lpstr>
      <vt:lpstr>Data.gov</vt:lpstr>
      <vt:lpstr>Data.gov.uk</vt:lpstr>
      <vt:lpstr>Epidemic Marketplace (EM)</vt:lpstr>
      <vt:lpstr>Outline</vt:lpstr>
      <vt:lpstr>Steps for Creating the EM</vt:lpstr>
      <vt:lpstr>Common Reference Model</vt:lpstr>
      <vt:lpstr>Common Reference Model</vt:lpstr>
      <vt:lpstr>Meta-data and Ontologies</vt:lpstr>
      <vt:lpstr>Meta-data Standards</vt:lpstr>
      <vt:lpstr>Metadata standards</vt:lpstr>
      <vt:lpstr>Ontology Standards?</vt:lpstr>
      <vt:lpstr>Strategies for Creating an Epidemic Data Metadata Model</vt:lpstr>
      <vt:lpstr>Strategies for Creating a Metadata Model for Epidemic Data (II)</vt:lpstr>
      <vt:lpstr>Strategies for Creating a Metadata Model for Epidemic Data (III)</vt:lpstr>
      <vt:lpstr>Strategies for Creating a Metadata Model for Epidemic Data (IV)</vt:lpstr>
      <vt:lpstr>Strategies for Creating a Metadata Model for Epidemic Data (V)</vt:lpstr>
      <vt:lpstr>Strategies for Creating a Metadata Model for Epidemic Data (VI)</vt:lpstr>
      <vt:lpstr>Sample datasets (simulated)</vt:lpstr>
      <vt:lpstr>Outline</vt:lpstr>
      <vt:lpstr>The EM as a Virtual Repository</vt:lpstr>
      <vt:lpstr>EM: Main Components</vt:lpstr>
      <vt:lpstr>Slide 30</vt:lpstr>
      <vt:lpstr>EM: Main System Requirements</vt:lpstr>
      <vt:lpstr>EM: Main non-functional requirements </vt:lpstr>
      <vt:lpstr>EM Repository Requirements</vt:lpstr>
      <vt:lpstr>EM Mediator Requirements</vt:lpstr>
      <vt:lpstr>Collector Requirements</vt:lpstr>
      <vt:lpstr>EM Forum Requirements</vt:lpstr>
      <vt:lpstr>Outline</vt:lpstr>
      <vt:lpstr>EM Catalogue – 1st. cut</vt:lpstr>
      <vt:lpstr>Software Components</vt:lpstr>
      <vt:lpstr>Repository– Initial Deployment</vt:lpstr>
      <vt:lpstr>APIs and  Machine access</vt:lpstr>
      <vt:lpstr>Architecture</vt:lpstr>
      <vt:lpstr>EM</vt:lpstr>
      <vt:lpstr>Current Focus</vt:lpstr>
      <vt:lpstr>Forthcoming Developments</vt:lpstr>
      <vt:lpstr>Outline</vt:lpstr>
      <vt:lpstr>WP3: status</vt:lpstr>
      <vt:lpstr>Publications in the 1st year</vt:lpstr>
      <vt:lpstr>Current Challenges</vt:lpstr>
      <vt:lpstr>Kdnuggets, march 2010</vt:lpstr>
      <vt:lpstr>WP3 SWOT Analysis </vt:lpstr>
      <vt:lpstr>WP3 SWOT Analysis </vt:lpstr>
      <vt:lpstr>Todo list and planning</vt:lpstr>
      <vt:lpstr>Scheduled Deliverables</vt:lpstr>
      <vt:lpstr>Slide 55</vt:lpstr>
      <vt:lpstr>Scheduled Deliverables WP3</vt:lpstr>
      <vt:lpstr>The falacies of free-text</vt:lpstr>
    </vt:vector>
  </TitlesOfParts>
  <Company>FCUL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TBD</dc:title>
  <dc:subject>Conceitos e Arquitecturas de SGBDs</dc:subject>
  <dc:creator>Mário J. Gaspar da Silva</dc:creator>
  <cp:lastModifiedBy>Mário J. Silva</cp:lastModifiedBy>
  <cp:revision>136</cp:revision>
  <cp:lastPrinted>2010-03-24T08:57:36Z</cp:lastPrinted>
  <dcterms:created xsi:type="dcterms:W3CDTF">2010-03-24T08:55:16Z</dcterms:created>
  <dcterms:modified xsi:type="dcterms:W3CDTF">2010-03-24T09:54:20Z</dcterms:modified>
</cp:coreProperties>
</file>